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6" d="100"/>
          <a:sy n="26" d="100"/>
        </p:scale>
        <p:origin x="388"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McKeown" userId="f7c06316-65b2-4a76-a992-637fc8d334b2" providerId="ADAL" clId="{9A5C944C-144B-427F-B154-20E94B478EFB}"/>
    <pc:docChg chg="modSld">
      <pc:chgData name="Matthew McKeown" userId="f7c06316-65b2-4a76-a992-637fc8d334b2" providerId="ADAL" clId="{9A5C944C-144B-427F-B154-20E94B478EFB}" dt="2023-03-17T16:51:31.105" v="29" actId="113"/>
      <pc:docMkLst>
        <pc:docMk/>
      </pc:docMkLst>
      <pc:sldChg chg="modNotesTx">
        <pc:chgData name="Matthew McKeown" userId="f7c06316-65b2-4a76-a992-637fc8d334b2" providerId="ADAL" clId="{9A5C944C-144B-427F-B154-20E94B478EFB}" dt="2023-03-17T10:09:41.343" v="0"/>
        <pc:sldMkLst>
          <pc:docMk/>
          <pc:sldMk cId="0" sldId="260"/>
        </pc:sldMkLst>
      </pc:sldChg>
      <pc:sldChg chg="modNotesTx">
        <pc:chgData name="Matthew McKeown" userId="f7c06316-65b2-4a76-a992-637fc8d334b2" providerId="ADAL" clId="{9A5C944C-144B-427F-B154-20E94B478EFB}" dt="2023-03-17T10:09:55.401" v="1"/>
        <pc:sldMkLst>
          <pc:docMk/>
          <pc:sldMk cId="0" sldId="261"/>
        </pc:sldMkLst>
      </pc:sldChg>
      <pc:sldChg chg="modNotesTx">
        <pc:chgData name="Matthew McKeown" userId="f7c06316-65b2-4a76-a992-637fc8d334b2" providerId="ADAL" clId="{9A5C944C-144B-427F-B154-20E94B478EFB}" dt="2023-03-17T10:10:18.732" v="2"/>
        <pc:sldMkLst>
          <pc:docMk/>
          <pc:sldMk cId="0" sldId="262"/>
        </pc:sldMkLst>
      </pc:sldChg>
      <pc:sldChg chg="modNotesTx">
        <pc:chgData name="Matthew McKeown" userId="f7c06316-65b2-4a76-a992-637fc8d334b2" providerId="ADAL" clId="{9A5C944C-144B-427F-B154-20E94B478EFB}" dt="2023-03-17T10:10:42.433" v="3"/>
        <pc:sldMkLst>
          <pc:docMk/>
          <pc:sldMk cId="0" sldId="264"/>
        </pc:sldMkLst>
      </pc:sldChg>
      <pc:sldChg chg="modSp mod modNotesTx">
        <pc:chgData name="Matthew McKeown" userId="f7c06316-65b2-4a76-a992-637fc8d334b2" providerId="ADAL" clId="{9A5C944C-144B-427F-B154-20E94B478EFB}" dt="2023-03-17T16:51:31.105" v="29" actId="113"/>
        <pc:sldMkLst>
          <pc:docMk/>
          <pc:sldMk cId="0" sldId="265"/>
        </pc:sldMkLst>
        <pc:spChg chg="mod">
          <ac:chgData name="Matthew McKeown" userId="f7c06316-65b2-4a76-a992-637fc8d334b2" providerId="ADAL" clId="{9A5C944C-144B-427F-B154-20E94B478EFB}" dt="2023-03-17T16:51:31.105" v="29" actId="113"/>
          <ac:spMkLst>
            <pc:docMk/>
            <pc:sldMk cId="0" sldId="265"/>
            <ac:spMk id="118" creationId="{00000000-0000-0000-0000-000000000000}"/>
          </ac:spMkLst>
        </pc:spChg>
      </pc:sldChg>
      <pc:sldChg chg="modNotesTx">
        <pc:chgData name="Matthew McKeown" userId="f7c06316-65b2-4a76-a992-637fc8d334b2" providerId="ADAL" clId="{9A5C944C-144B-427F-B154-20E94B478EFB}" dt="2023-03-17T10:11:20.478" v="5"/>
        <pc:sldMkLst>
          <pc:docMk/>
          <pc:sldMk cId="0" sldId="266"/>
        </pc:sldMkLst>
      </pc:sldChg>
      <pc:sldChg chg="modNotesTx">
        <pc:chgData name="Matthew McKeown" userId="f7c06316-65b2-4a76-a992-637fc8d334b2" providerId="ADAL" clId="{9A5C944C-144B-427F-B154-20E94B478EFB}" dt="2023-03-17T10:13:14.938" v="6"/>
        <pc:sldMkLst>
          <pc:docMk/>
          <pc:sldMk cId="0" sldId="268"/>
        </pc:sldMkLst>
      </pc:sldChg>
      <pc:sldChg chg="modNotesTx">
        <pc:chgData name="Matthew McKeown" userId="f7c06316-65b2-4a76-a992-637fc8d334b2" providerId="ADAL" clId="{9A5C944C-144B-427F-B154-20E94B478EFB}" dt="2023-03-17T10:13:36.901" v="7"/>
        <pc:sldMkLst>
          <pc:docMk/>
          <pc:sldMk cId="0" sldId="269"/>
        </pc:sldMkLst>
      </pc:sldChg>
      <pc:sldChg chg="modNotesTx">
        <pc:chgData name="Matthew McKeown" userId="f7c06316-65b2-4a76-a992-637fc8d334b2" providerId="ADAL" clId="{9A5C944C-144B-427F-B154-20E94B478EFB}" dt="2023-03-17T10:13:50.906" v="8"/>
        <pc:sldMkLst>
          <pc:docMk/>
          <pc:sldMk cId="0" sldId="270"/>
        </pc:sldMkLst>
      </pc:sldChg>
      <pc:sldChg chg="modNotesTx">
        <pc:chgData name="Matthew McKeown" userId="f7c06316-65b2-4a76-a992-637fc8d334b2" providerId="ADAL" clId="{9A5C944C-144B-427F-B154-20E94B478EFB}" dt="2023-03-17T10:14:01.648" v="9"/>
        <pc:sldMkLst>
          <pc:docMk/>
          <pc:sldMk cId="0" sldId="271"/>
        </pc:sldMkLst>
      </pc:sldChg>
      <pc:sldChg chg="modNotesTx">
        <pc:chgData name="Matthew McKeown" userId="f7c06316-65b2-4a76-a992-637fc8d334b2" providerId="ADAL" clId="{9A5C944C-144B-427F-B154-20E94B478EFB}" dt="2023-03-17T10:14:14.092" v="10"/>
        <pc:sldMkLst>
          <pc:docMk/>
          <pc:sldMk cId="0" sldId="272"/>
        </pc:sldMkLst>
      </pc:sldChg>
      <pc:sldChg chg="modNotesTx">
        <pc:chgData name="Matthew McKeown" userId="f7c06316-65b2-4a76-a992-637fc8d334b2" providerId="ADAL" clId="{9A5C944C-144B-427F-B154-20E94B478EFB}" dt="2023-03-17T10:14:27.778" v="11"/>
        <pc:sldMkLst>
          <pc:docMk/>
          <pc:sldMk cId="0" sldId="273"/>
        </pc:sldMkLst>
      </pc:sldChg>
      <pc:sldChg chg="modNotesTx">
        <pc:chgData name="Matthew McKeown" userId="f7c06316-65b2-4a76-a992-637fc8d334b2" providerId="ADAL" clId="{9A5C944C-144B-427F-B154-20E94B478EFB}" dt="2023-03-17T10:14:47.690" v="12"/>
        <pc:sldMkLst>
          <pc:docMk/>
          <pc:sldMk cId="0" sldId="274"/>
        </pc:sldMkLst>
      </pc:sldChg>
      <pc:sldChg chg="modNotesTx">
        <pc:chgData name="Matthew McKeown" userId="f7c06316-65b2-4a76-a992-637fc8d334b2" providerId="ADAL" clId="{9A5C944C-144B-427F-B154-20E94B478EFB}" dt="2023-03-17T10:15:00.876" v="13"/>
        <pc:sldMkLst>
          <pc:docMk/>
          <pc:sldMk cId="0" sldId="275"/>
        </pc:sldMkLst>
      </pc:sldChg>
      <pc:sldChg chg="modNotesTx">
        <pc:chgData name="Matthew McKeown" userId="f7c06316-65b2-4a76-a992-637fc8d334b2" providerId="ADAL" clId="{9A5C944C-144B-427F-B154-20E94B478EFB}" dt="2023-03-17T10:15:12.458" v="14"/>
        <pc:sldMkLst>
          <pc:docMk/>
          <pc:sldMk cId="0" sldId="276"/>
        </pc:sldMkLst>
      </pc:sldChg>
      <pc:sldChg chg="modNotesTx">
        <pc:chgData name="Matthew McKeown" userId="f7c06316-65b2-4a76-a992-637fc8d334b2" providerId="ADAL" clId="{9A5C944C-144B-427F-B154-20E94B478EFB}" dt="2023-03-17T10:15:26.086" v="15"/>
        <pc:sldMkLst>
          <pc:docMk/>
          <pc:sldMk cId="0" sldId="277"/>
        </pc:sldMkLst>
      </pc:sldChg>
      <pc:sldChg chg="modNotesTx">
        <pc:chgData name="Matthew McKeown" userId="f7c06316-65b2-4a76-a992-637fc8d334b2" providerId="ADAL" clId="{9A5C944C-144B-427F-B154-20E94B478EFB}" dt="2023-03-17T10:15:36.461" v="16"/>
        <pc:sldMkLst>
          <pc:docMk/>
          <pc:sldMk cId="0" sldId="278"/>
        </pc:sldMkLst>
      </pc:sldChg>
      <pc:sldChg chg="modNotesTx">
        <pc:chgData name="Matthew McKeown" userId="f7c06316-65b2-4a76-a992-637fc8d334b2" providerId="ADAL" clId="{9A5C944C-144B-427F-B154-20E94B478EFB}" dt="2023-03-17T10:16:43.581" v="18" actId="20577"/>
        <pc:sldMkLst>
          <pc:docMk/>
          <pc:sldMk cId="0" sldId="27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 name="Shape 30"/>
          <p:cNvSpPr>
            <a:spLocks noGrp="1" noRot="1" noChangeAspect="1"/>
          </p:cNvSpPr>
          <p:nvPr>
            <p:ph type="sldImg"/>
          </p:nvPr>
        </p:nvSpPr>
        <p:spPr>
          <a:xfrm>
            <a:off x="1143000" y="685800"/>
            <a:ext cx="4572000" cy="3429000"/>
          </a:xfrm>
          <a:prstGeom prst="rect">
            <a:avLst/>
          </a:prstGeom>
        </p:spPr>
        <p:txBody>
          <a:bodyPr/>
          <a:lstStyle/>
          <a:p>
            <a:endParaRPr/>
          </a:p>
        </p:txBody>
      </p:sp>
      <p:sp>
        <p:nvSpPr>
          <p:cNvPr id="31" name="Shape 3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2400">
        <a:latin typeface="+mj-lt"/>
        <a:ea typeface="+mj-ea"/>
        <a:cs typeface="+mj-cs"/>
        <a:sym typeface="Calibri"/>
      </a:defRPr>
    </a:lvl1pPr>
    <a:lvl2pPr indent="228600" latinLnBrk="0">
      <a:defRPr sz="2400">
        <a:latin typeface="+mj-lt"/>
        <a:ea typeface="+mj-ea"/>
        <a:cs typeface="+mj-cs"/>
        <a:sym typeface="Calibri"/>
      </a:defRPr>
    </a:lvl2pPr>
    <a:lvl3pPr indent="457200" latinLnBrk="0">
      <a:defRPr sz="2400">
        <a:latin typeface="+mj-lt"/>
        <a:ea typeface="+mj-ea"/>
        <a:cs typeface="+mj-cs"/>
        <a:sym typeface="Calibri"/>
      </a:defRPr>
    </a:lvl3pPr>
    <a:lvl4pPr indent="685800" latinLnBrk="0">
      <a:defRPr sz="2400">
        <a:latin typeface="+mj-lt"/>
        <a:ea typeface="+mj-ea"/>
        <a:cs typeface="+mj-cs"/>
        <a:sym typeface="Calibri"/>
      </a:defRPr>
    </a:lvl4pPr>
    <a:lvl5pPr indent="914400" latinLnBrk="0">
      <a:defRPr sz="2400">
        <a:latin typeface="+mj-lt"/>
        <a:ea typeface="+mj-ea"/>
        <a:cs typeface="+mj-cs"/>
        <a:sym typeface="Calibri"/>
      </a:defRPr>
    </a:lvl5pPr>
    <a:lvl6pPr indent="1143000" latinLnBrk="0">
      <a:defRPr sz="2400">
        <a:latin typeface="+mj-lt"/>
        <a:ea typeface="+mj-ea"/>
        <a:cs typeface="+mj-cs"/>
        <a:sym typeface="Calibri"/>
      </a:defRPr>
    </a:lvl6pPr>
    <a:lvl7pPr indent="1371600" latinLnBrk="0">
      <a:defRPr sz="2400">
        <a:latin typeface="+mj-lt"/>
        <a:ea typeface="+mj-ea"/>
        <a:cs typeface="+mj-cs"/>
        <a:sym typeface="Calibri"/>
      </a:defRPr>
    </a:lvl7pPr>
    <a:lvl8pPr indent="1600200" latinLnBrk="0">
      <a:defRPr sz="2400">
        <a:latin typeface="+mj-lt"/>
        <a:ea typeface="+mj-ea"/>
        <a:cs typeface="+mj-cs"/>
        <a:sym typeface="Calibri"/>
      </a:defRPr>
    </a:lvl8pPr>
    <a:lvl9pPr indent="1828800" latinLnBrk="0">
      <a:defRPr sz="24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2400" u="sng" dirty="0">
                <a:effectLst/>
                <a:latin typeface="Calibri" panose="020F0502020204030204" pitchFamily="34" charset="0"/>
                <a:ea typeface="Calibri" panose="020F0502020204030204" pitchFamily="34" charset="0"/>
                <a:cs typeface="Times New Roman" panose="02020603050405020304" pitchFamily="18" charset="0"/>
              </a:rPr>
              <a:t>Current context and background</a:t>
            </a:r>
            <a:r>
              <a:rPr lang="en-GB" sz="2400" dirty="0">
                <a:effectLst/>
                <a:latin typeface="Calibri" panose="020F0502020204030204" pitchFamily="34" charset="0"/>
                <a:ea typeface="Calibri" panose="020F0502020204030204" pitchFamily="34" charset="0"/>
                <a:cs typeface="Times New Roman" panose="02020603050405020304" pitchFamily="18" charset="0"/>
              </a:rPr>
              <a:t>:</a:t>
            </a:r>
          </a:p>
          <a:p>
            <a:r>
              <a:rPr lang="en-GB" sz="2400" dirty="0">
                <a:effectLst/>
                <a:latin typeface="Calibri" panose="020F0502020204030204" pitchFamily="34" charset="0"/>
                <a:ea typeface="Calibri" panose="020F0502020204030204" pitchFamily="34" charset="0"/>
                <a:cs typeface="Times New Roman" panose="02020603050405020304" pitchFamily="18" charset="0"/>
              </a:rPr>
              <a:t>In the period following the Grenfell Tower tragedy the construction sector and the construction product manufacturing industry has been at the centre of negative and damaging debate and media discourse.  </a:t>
            </a: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400" dirty="0">
                <a:effectLst/>
                <a:latin typeface="Calibri" panose="020F0502020204030204" pitchFamily="34" charset="0"/>
                <a:ea typeface="Calibri" panose="020F0502020204030204" pitchFamily="34" charset="0"/>
                <a:cs typeface="Times New Roman" panose="02020603050405020304" pitchFamily="18" charset="0"/>
              </a:rPr>
              <a:t>Fallout from the tragedy is resulting in actors in the construction sector increasingly seeking to divest risk.  </a:t>
            </a: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400" dirty="0">
                <a:effectLst/>
                <a:latin typeface="Calibri" panose="020F0502020204030204" pitchFamily="34" charset="0"/>
                <a:ea typeface="Calibri" panose="020F0502020204030204" pitchFamily="34" charset="0"/>
                <a:cs typeface="Times New Roman" panose="02020603050405020304" pitchFamily="18" charset="0"/>
              </a:rPr>
              <a:t>Considerable change to procurement and requirements in relation to installation is being developed and implemented. Customers – contractors, users and specifiers are requiring substantially more information and assurance.  </a:t>
            </a:r>
          </a:p>
          <a:p>
            <a:r>
              <a:rPr lang="en-GB" sz="24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2400" dirty="0">
                <a:effectLst/>
                <a:latin typeface="Calibri" panose="020F0502020204030204" pitchFamily="34" charset="0"/>
                <a:ea typeface="Calibri" panose="020F0502020204030204" pitchFamily="34" charset="0"/>
                <a:cs typeface="Times New Roman" panose="02020603050405020304" pitchFamily="18" charset="0"/>
              </a:rPr>
              <a:t>In her report into the Grenfell tragedy Dame Judith Hackitt’s key recommendation focussed on the need for a fundamental change to the culture and leadership of the industry and a move away from the profit first behaviours that cause a race to the bottom on price and quality.  Additionally, Dame Judith’s recommendations, (recommendation 7.6 a-c), included the establishment of a new National Construction Product Regulator and increased market surveillance.  The Government accepted these recommendations.  In 2021 the new regulator was announced.</a:t>
            </a:r>
          </a:p>
          <a:p>
            <a:r>
              <a:rPr lang="en-GB" sz="24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2400" dirty="0">
                <a:effectLst/>
                <a:latin typeface="Calibri" panose="020F0502020204030204" pitchFamily="34" charset="0"/>
                <a:ea typeface="Calibri" panose="020F0502020204030204" pitchFamily="34" charset="0"/>
                <a:cs typeface="Times New Roman" panose="02020603050405020304" pitchFamily="18" charset="0"/>
              </a:rPr>
              <a:t>We know that new, more stringent construction product regulations will be brought in, including with a searing focus on the safety of products and clarity and probity required of product claims and product information management.  </a:t>
            </a: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400" dirty="0">
                <a:effectLst/>
                <a:latin typeface="Calibri" panose="020F0502020204030204" pitchFamily="34" charset="0"/>
                <a:ea typeface="Calibri" panose="020F0502020204030204" pitchFamily="34" charset="0"/>
                <a:cs typeface="Times New Roman" panose="02020603050405020304" pitchFamily="18" charset="0"/>
              </a:rPr>
              <a:t>We will need to understand more about where our product goes, how used, what our customers say and that we are not only making no misleading claims but that we are fully supporting the product and services we offer with the information that is clear, accurate, up-to-date, accessible and unambiguous.   </a:t>
            </a: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400" dirty="0">
                <a:effectLst/>
                <a:latin typeface="Calibri" panose="020F0502020204030204" pitchFamily="34" charset="0"/>
                <a:ea typeface="Calibri" panose="020F0502020204030204" pitchFamily="34" charset="0"/>
                <a:cs typeface="Times New Roman" panose="02020603050405020304" pitchFamily="18" charset="0"/>
              </a:rPr>
              <a:t>All of this increases our risk of liability and non-compliance.  Adding to this, post-Brexit, we see regulatory divergence from Europe and the need to manage for this.  Environmental Social Governance including issues relating to carbon net zero and sustainability are all demands which will require increased governance, compliance and innovation.</a:t>
            </a:r>
          </a:p>
          <a:p>
            <a:r>
              <a:rPr lang="en-GB" sz="24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2400" dirty="0">
                <a:effectLst/>
                <a:latin typeface="Calibri" panose="020F0502020204030204" pitchFamily="34" charset="0"/>
                <a:ea typeface="Calibri" panose="020F0502020204030204" pitchFamily="34" charset="0"/>
                <a:cs typeface="Times New Roman" panose="02020603050405020304" pitchFamily="18" charset="0"/>
              </a:rPr>
              <a:t>As a critical part of the solution to the pressing need for manufacturers to be able to provide greater assurance in relation to product information, the Code for Construction Product Information (CCPI) was established.  </a:t>
            </a:r>
          </a:p>
          <a:p>
            <a:r>
              <a:rPr lang="en-GB" sz="2400" dirty="0">
                <a:effectLst/>
                <a:latin typeface="Calibri" panose="020F0502020204030204" pitchFamily="34" charset="0"/>
                <a:ea typeface="Calibri" panose="020F0502020204030204" pitchFamily="34" charset="0"/>
                <a:cs typeface="Times New Roman" panose="02020603050405020304" pitchFamily="18" charset="0"/>
              </a:rPr>
              <a:t>This has been welcomed by Dame Judith Hackitt and the new regulator as making an important contribution to addressing some of the major issues the industry.  </a:t>
            </a:r>
          </a:p>
          <a:p>
            <a:r>
              <a:rPr lang="en-GB" sz="2400" dirty="0">
                <a:effectLst/>
                <a:latin typeface="Calibri" panose="020F0502020204030204" pitchFamily="34" charset="0"/>
                <a:ea typeface="Calibri" panose="020F0502020204030204" pitchFamily="34" charset="0"/>
                <a:cs typeface="Times New Roman" panose="02020603050405020304" pitchFamily="18" charset="0"/>
              </a:rPr>
              <a:t>Verified conformance to the CCPI will </a:t>
            </a:r>
            <a:r>
              <a:rPr lang="en-US" sz="2400" dirty="0">
                <a:effectLst/>
                <a:latin typeface="Calibri" panose="020F0502020204030204" pitchFamily="34" charset="0"/>
                <a:ea typeface="Calibri" panose="020F0502020204030204" pitchFamily="34" charset="0"/>
                <a:cs typeface="Times New Roman" panose="02020603050405020304" pitchFamily="18" charset="0"/>
              </a:rPr>
              <a:t>provide third-party verification</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that our </a:t>
            </a:r>
            <a:r>
              <a:rPr lang="en-GB" sz="2400" dirty="0">
                <a:effectLst/>
                <a:latin typeface="Calibri" panose="020F0502020204030204" pitchFamily="34" charset="0"/>
                <a:ea typeface="Calibri" panose="020F0502020204030204" pitchFamily="34" charset="0"/>
                <a:cs typeface="Times New Roman" panose="02020603050405020304" pitchFamily="18" charset="0"/>
              </a:rPr>
              <a:t>product information can be relied upon, now and in the future, by specifiers, installers and users.  The scheme is now open for companies to register and use the verification processes.  </a:t>
            </a:r>
          </a:p>
          <a:p>
            <a:r>
              <a:rPr lang="en-GB" sz="24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2400" dirty="0">
                <a:effectLst/>
                <a:latin typeface="Calibri" panose="020F0502020204030204" pitchFamily="34" charset="0"/>
                <a:ea typeface="Calibri" panose="020F0502020204030204" pitchFamily="34" charset="0"/>
                <a:cs typeface="Times New Roman" panose="02020603050405020304" pitchFamily="18" charset="0"/>
              </a:rPr>
              <a:t>We are working in a challenging and changing environment and to build a place for our business into the future we need to respond by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prioritising</a:t>
            </a:r>
            <a:r>
              <a:rPr lang="en-US" sz="2400" dirty="0">
                <a:effectLst/>
                <a:latin typeface="Calibri" panose="020F0502020204030204" pitchFamily="34" charset="0"/>
                <a:ea typeface="Calibri" panose="020F0502020204030204" pitchFamily="34" charset="0"/>
                <a:cs typeface="Times New Roman" panose="02020603050405020304" pitchFamily="18" charset="0"/>
              </a:rPr>
              <a:t> product safety and information governance, risk and compliance.  We need to put the Code for Construction Product Information (CCPI) and ethical leadership and culture at the heart of what we do.</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905675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2400" dirty="0"/>
              <a:t>Should review:  </a:t>
            </a:r>
            <a:br>
              <a:rPr lang="en-GB" sz="2400" dirty="0"/>
            </a:br>
            <a:r>
              <a:rPr lang="en-GB" sz="2400" dirty="0"/>
              <a:t>Processes:  Training, order process management, claims management, terms and conditions, product information change management, customer complaints handling</a:t>
            </a:r>
            <a:endParaRPr lang="en-US" sz="2400" dirty="0"/>
          </a:p>
          <a:p>
            <a:r>
              <a:rPr lang="en-US" sz="2400" dirty="0"/>
              <a:t>Approach to customer advice:  </a:t>
            </a:r>
            <a:r>
              <a:rPr lang="en-GB" altLang="en-US" sz="2400" dirty="0"/>
              <a:t>Specifications, Estimations, Design Guidance, Value Engineering, Substitution etc</a:t>
            </a:r>
            <a:endParaRPr lang="en-US" sz="2400" dirty="0"/>
          </a:p>
          <a:p>
            <a:r>
              <a:rPr lang="en-US" sz="2400" dirty="0"/>
              <a:t>Approach to the information we provide for products:  technical product information, claims made across specific brands, broader marketing claims</a:t>
            </a:r>
          </a:p>
          <a:p>
            <a:endParaRPr lang="en-US" dirty="0"/>
          </a:p>
          <a:p>
            <a:endParaRPr lang="en-GB" dirty="0"/>
          </a:p>
        </p:txBody>
      </p:sp>
    </p:spTree>
    <p:extLst>
      <p:ext uri="{BB962C8B-B14F-4D97-AF65-F5344CB8AC3E}">
        <p14:creationId xmlns:p14="http://schemas.microsoft.com/office/powerpoint/2010/main" val="2458208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u="none" dirty="0"/>
              <a:t>Through our survey we should seek to answer the following questions:</a:t>
            </a:r>
          </a:p>
          <a:p>
            <a:endParaRPr lang="en-US" b="0" u="none" dirty="0"/>
          </a:p>
          <a:p>
            <a:r>
              <a:rPr lang="en-US" sz="2400" b="0" u="none" dirty="0"/>
              <a:t>Awareness:  Do staff in relevant parts of the </a:t>
            </a:r>
            <a:r>
              <a:rPr lang="en-US" sz="2400" b="0" u="none" dirty="0" err="1"/>
              <a:t>organisation</a:t>
            </a:r>
            <a:r>
              <a:rPr lang="en-US" sz="2400" b="0" u="none" dirty="0"/>
              <a:t> have necessary awareness and knowledge to handle questions coming to them about our product?  </a:t>
            </a:r>
            <a:br>
              <a:rPr lang="en-US" sz="2400" b="0" u="none" dirty="0"/>
            </a:br>
            <a:endParaRPr lang="en-US" sz="2400" b="0" u="none" dirty="0"/>
          </a:p>
          <a:p>
            <a:r>
              <a:rPr lang="en-US" sz="2400" b="0" u="none" dirty="0"/>
              <a:t>Knowledge:  Do we understand our products?  Do the necessary people have the information and skills they need to engage with contracts, sales or as specialist advisers</a:t>
            </a:r>
            <a:br>
              <a:rPr lang="en-US" sz="2400" b="0" u="none" dirty="0"/>
            </a:br>
            <a:endParaRPr lang="en-US" sz="2400" b="0" u="none" dirty="0"/>
          </a:p>
          <a:p>
            <a:r>
              <a:rPr lang="en-US" sz="2400" b="0" u="none" dirty="0"/>
              <a:t>Motivation to stay informed:  Are we motivating them to build their knowledge?</a:t>
            </a:r>
            <a:br>
              <a:rPr lang="en-US" sz="2400" b="0" u="none" dirty="0"/>
            </a:br>
            <a:endParaRPr lang="en-US" sz="2400" b="0" u="none" dirty="0"/>
          </a:p>
          <a:p>
            <a:r>
              <a:rPr lang="en-US" sz="2400" b="0" u="none" dirty="0"/>
              <a:t>Legal issues:  Are we confident T and Cs, contracts are correct, up-to-date, enforceable</a:t>
            </a:r>
            <a:br>
              <a:rPr lang="en-US" sz="2400" b="0" u="none" dirty="0"/>
            </a:br>
            <a:endParaRPr lang="en-US" sz="2400" b="0" u="none" dirty="0"/>
          </a:p>
          <a:p>
            <a:r>
              <a:rPr lang="en-US" sz="2400" b="0" u="none" dirty="0"/>
              <a:t>Communications:  Are we confident in the claims we make, are they underpinned with evidence, is our marketing up-to-date (e.g. symbols/logos/photos/links between websites, links to brochures </a:t>
            </a:r>
            <a:r>
              <a:rPr lang="en-US" sz="2400" b="0" u="none" dirty="0" err="1"/>
              <a:t>etc</a:t>
            </a:r>
            <a:r>
              <a:rPr lang="en-US" sz="2400" b="0" u="none" dirty="0"/>
              <a:t>), have we compared with CCPI words and phrases to avoid</a:t>
            </a:r>
          </a:p>
          <a:p>
            <a:endParaRPr lang="en-US" dirty="0"/>
          </a:p>
          <a:p>
            <a:endParaRPr lang="en-GB" dirty="0"/>
          </a:p>
        </p:txBody>
      </p:sp>
    </p:spTree>
    <p:extLst>
      <p:ext uri="{BB962C8B-B14F-4D97-AF65-F5344CB8AC3E}">
        <p14:creationId xmlns:p14="http://schemas.microsoft.com/office/powerpoint/2010/main" val="3056299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dirty="0"/>
              <a:t>We believe that pursuing CCPI verification will help us ensure we have the right processes in place and will bring the advantages we have outlined for the business.  </a:t>
            </a:r>
          </a:p>
          <a:p>
            <a:r>
              <a:rPr lang="en-US" b="0" dirty="0"/>
              <a:t>It is a confidential process and has clear steps.</a:t>
            </a:r>
            <a:endParaRPr lang="en-US" sz="2400" b="0" u="sng" dirty="0"/>
          </a:p>
          <a:p>
            <a:pPr marL="0" indent="0">
              <a:lnSpc>
                <a:spcPct val="110000"/>
              </a:lnSpc>
              <a:spcBef>
                <a:spcPts val="600"/>
              </a:spcBef>
              <a:buNone/>
            </a:pPr>
            <a:r>
              <a:rPr lang="en-US" sz="2400" b="0" dirty="0"/>
              <a:t>-  CCPI will help us understand our culture and leadership</a:t>
            </a:r>
            <a:endParaRPr lang="en-GB" sz="2400" b="0" dirty="0"/>
          </a:p>
          <a:p>
            <a:pPr marL="0" indent="0">
              <a:lnSpc>
                <a:spcPct val="110000"/>
              </a:lnSpc>
              <a:spcBef>
                <a:spcPts val="600"/>
              </a:spcBef>
              <a:buNone/>
            </a:pPr>
            <a:r>
              <a:rPr lang="en-GB" sz="2400" b="0" dirty="0"/>
              <a:t>-  Check our Product Information management systems against the 11 clauses of the </a:t>
            </a:r>
            <a:br>
              <a:rPr lang="en-GB" sz="2400" b="0" dirty="0"/>
            </a:br>
            <a:r>
              <a:rPr lang="en-GB" sz="2400" b="0" dirty="0"/>
              <a:t>   Code</a:t>
            </a:r>
          </a:p>
          <a:p>
            <a:pPr marL="0" indent="0">
              <a:lnSpc>
                <a:spcPct val="110000"/>
              </a:lnSpc>
              <a:spcBef>
                <a:spcPts val="600"/>
              </a:spcBef>
              <a:buNone/>
            </a:pPr>
            <a:r>
              <a:rPr lang="en-GB" sz="2400" b="0" dirty="0"/>
              <a:t>-  Corroborate that our Product Information is clear, accurate, up-to-date, accessible </a:t>
            </a:r>
            <a:br>
              <a:rPr lang="en-GB" sz="2400" b="0" dirty="0"/>
            </a:br>
            <a:r>
              <a:rPr lang="en-GB" sz="2400" b="0" dirty="0"/>
              <a:t>   and unambiguous against the clauses of the Code</a:t>
            </a:r>
          </a:p>
          <a:p>
            <a:pPr>
              <a:lnSpc>
                <a:spcPct val="110000"/>
              </a:lnSpc>
              <a:spcBef>
                <a:spcPts val="600"/>
              </a:spcBef>
              <a:buFontTx/>
              <a:buChar char="-"/>
            </a:pPr>
            <a:r>
              <a:rPr lang="en-GB" sz="2400" b="0" dirty="0"/>
              <a:t>Check our performance statements made for Product Information against formal Certification, Classification and/or Testing</a:t>
            </a:r>
          </a:p>
          <a:p>
            <a:endParaRPr lang="en-US" dirty="0"/>
          </a:p>
          <a:p>
            <a:endParaRPr lang="en-US" dirty="0"/>
          </a:p>
          <a:p>
            <a:endParaRPr lang="en-GB" dirty="0"/>
          </a:p>
        </p:txBody>
      </p:sp>
    </p:spTree>
    <p:extLst>
      <p:ext uri="{BB962C8B-B14F-4D97-AF65-F5344CB8AC3E}">
        <p14:creationId xmlns:p14="http://schemas.microsoft.com/office/powerpoint/2010/main" val="3702569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believe CCPI offers advantages with clients and customers.  </a:t>
            </a:r>
          </a:p>
          <a:p>
            <a:r>
              <a:rPr lang="en-US" dirty="0"/>
              <a:t>We know that independent assurance is critical for marketing – particularly in the current climate.</a:t>
            </a:r>
          </a:p>
          <a:p>
            <a:r>
              <a:rPr lang="en-US" dirty="0"/>
              <a:t>We know that customers increasingly want more information and will value independent verification.  At the moment we understand that CCPI is under consideration to be included in procurement frameworks and contracts.  We want to ensure we are on that requirement.</a:t>
            </a:r>
          </a:p>
          <a:p>
            <a:endParaRPr lang="en-GB" dirty="0"/>
          </a:p>
        </p:txBody>
      </p:sp>
    </p:spTree>
    <p:extLst>
      <p:ext uri="{BB962C8B-B14F-4D97-AF65-F5344CB8AC3E}">
        <p14:creationId xmlns:p14="http://schemas.microsoft.com/office/powerpoint/2010/main" val="2259182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We know that the insurance sector has really led some of the demands and changes by requiring standards often above regulation.  We also know insurance costs have gone us.  We believe that independent third party verification will be helpful to proving to our insurers that we are part of the solution to the issues that are being raised about the industry and therefore we have a lower risk profile.</a:t>
            </a:r>
          </a:p>
          <a:p>
            <a:endParaRPr lang="en-GB" dirty="0"/>
          </a:p>
        </p:txBody>
      </p:sp>
    </p:spTree>
    <p:extLst>
      <p:ext uri="{BB962C8B-B14F-4D97-AF65-F5344CB8AC3E}">
        <p14:creationId xmlns:p14="http://schemas.microsoft.com/office/powerpoint/2010/main" val="2958574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CCPI has been </a:t>
            </a:r>
            <a:r>
              <a:rPr lang="en-US" b="0" dirty="0"/>
              <a:t>successful and gaining positive recognition from Government ministers, Dame Judith Hackitt herself and the OPSS that is housing the new National Construction Product Regulator has said that it </a:t>
            </a:r>
            <a:r>
              <a:rPr lang="en-GB" sz="2400" b="0" dirty="0">
                <a:solidFill>
                  <a:srgbClr val="000000"/>
                </a:solidFill>
                <a:ea typeface="SimSun" panose="02010600030101010101" pitchFamily="2" charset="-122"/>
                <a:cs typeface="Times New Roman" panose="02020603050405020304" pitchFamily="18" charset="0"/>
              </a:rPr>
              <a:t>supports the aim of the CCPI and recognises the benefits it can bring to helping the industry </a:t>
            </a:r>
            <a:br>
              <a:rPr lang="en-GB" sz="2400" b="0" dirty="0">
                <a:solidFill>
                  <a:srgbClr val="000000"/>
                </a:solidFill>
                <a:ea typeface="SimSun" panose="02010600030101010101" pitchFamily="2" charset="-122"/>
                <a:cs typeface="Times New Roman" panose="02020603050405020304" pitchFamily="18" charset="0"/>
              </a:rPr>
            </a:br>
            <a:r>
              <a:rPr lang="en-GB" sz="2400" b="0" dirty="0">
                <a:solidFill>
                  <a:srgbClr val="000000"/>
                </a:solidFill>
                <a:ea typeface="SimSun" panose="02010600030101010101" pitchFamily="2" charset="-122"/>
                <a:cs typeface="Times New Roman" panose="02020603050405020304" pitchFamily="18" charset="0"/>
              </a:rPr>
              <a:t>deliver on the change required.</a:t>
            </a:r>
            <a:endParaRPr lang="en-US" b="0" dirty="0"/>
          </a:p>
          <a:p>
            <a:endParaRPr lang="en-GB" dirty="0"/>
          </a:p>
        </p:txBody>
      </p:sp>
    </p:spTree>
    <p:extLst>
      <p:ext uri="{BB962C8B-B14F-4D97-AF65-F5344CB8AC3E}">
        <p14:creationId xmlns:p14="http://schemas.microsoft.com/office/powerpoint/2010/main" val="592429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dirty="0"/>
              <a:t>In summary we believe we can gain market advantage from CCPI.  </a:t>
            </a:r>
          </a:p>
          <a:p>
            <a:r>
              <a:rPr lang="en-US" sz="2400" b="0" dirty="0"/>
              <a:t>Insurers value third-party verification</a:t>
            </a:r>
          </a:p>
          <a:p>
            <a:r>
              <a:rPr lang="en-US" sz="2400" b="0" dirty="0"/>
              <a:t>Clients and Customers are increasingly asking for more assurance </a:t>
            </a:r>
          </a:p>
          <a:p>
            <a:r>
              <a:rPr lang="en-US" sz="2400" b="0" dirty="0"/>
              <a:t>When further post-Grenfell regulation comes in, CCPI will support our regulatory readiness </a:t>
            </a:r>
          </a:p>
          <a:p>
            <a:r>
              <a:rPr lang="en-US" sz="2400" b="0" dirty="0"/>
              <a:t>We can use the CCPI logo on our product sets to stand out from the crowd</a:t>
            </a:r>
          </a:p>
          <a:p>
            <a:r>
              <a:rPr lang="en-US" sz="2400" b="0" dirty="0"/>
              <a:t>Prove that we are a company committed to ethical leadership and culture </a:t>
            </a:r>
          </a:p>
          <a:p>
            <a:r>
              <a:rPr lang="en-US" sz="2400" b="0" dirty="0"/>
              <a:t>Provide third-party verification that our </a:t>
            </a:r>
            <a:r>
              <a:rPr lang="en-GB" sz="2400" b="0" dirty="0">
                <a:ea typeface="DIN 2014" panose="020B0504020202020204" pitchFamily="34" charset="0"/>
              </a:rPr>
              <a:t>Product Information can be relied upon, now and in the future, by specifiers, installers and users </a:t>
            </a:r>
          </a:p>
          <a:p>
            <a:endParaRPr lang="en-US" dirty="0"/>
          </a:p>
          <a:p>
            <a:endParaRPr lang="en-US" dirty="0"/>
          </a:p>
          <a:p>
            <a:endParaRPr lang="en-GB" dirty="0"/>
          </a:p>
        </p:txBody>
      </p:sp>
    </p:spTree>
    <p:extLst>
      <p:ext uri="{BB962C8B-B14F-4D97-AF65-F5344CB8AC3E}">
        <p14:creationId xmlns:p14="http://schemas.microsoft.com/office/powerpoint/2010/main" val="1040907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Next 18 months will be important.  The Grenfell Inquiry report is expected late 2023.</a:t>
            </a: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There will be media and follow up alongside the police investigation and any criminal prosecutions later 2024 onwards</a:t>
            </a: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The Building Safety Act secondary legislation is still in development and expected to be brought in in 2024.  New Construction Product Regulation post-Grenfell is expected early/mid 2024</a:t>
            </a: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We know these timescales can and do move.  We also now internal change takes time.  Therefore, it is recommended we need to pursue the recommended actions now.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4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sz="1600" dirty="0"/>
          </a:p>
          <a:p>
            <a:r>
              <a:rPr lang="en-US" sz="1600" dirty="0"/>
              <a:t>Next 18 months will be important… </a:t>
            </a:r>
          </a:p>
          <a:p>
            <a:r>
              <a:rPr lang="en-US" sz="1600" dirty="0"/>
              <a:t>Grenfell Inquiry report expected late 2023, criminal prosecutions later</a:t>
            </a:r>
          </a:p>
          <a:p>
            <a:r>
              <a:rPr lang="en-US" sz="1600" dirty="0"/>
              <a:t>The Building Safety Act secondary legislation still in development expected 2024  </a:t>
            </a:r>
          </a:p>
          <a:p>
            <a:endParaRPr lang="en-US" dirty="0"/>
          </a:p>
          <a:p>
            <a:endParaRPr lang="en-GB" dirty="0"/>
          </a:p>
        </p:txBody>
      </p:sp>
    </p:spTree>
    <p:extLst>
      <p:ext uri="{BB962C8B-B14F-4D97-AF65-F5344CB8AC3E}">
        <p14:creationId xmlns:p14="http://schemas.microsoft.com/office/powerpoint/2010/main" val="29992371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t>These are additional slides which you may wish to consider including or that you can keep for your reference</a:t>
            </a:r>
          </a:p>
        </p:txBody>
      </p:sp>
    </p:spTree>
    <p:extLst>
      <p:ext uri="{BB962C8B-B14F-4D97-AF65-F5344CB8AC3E}">
        <p14:creationId xmlns:p14="http://schemas.microsoft.com/office/powerpoint/2010/main" val="3325947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The industry is under fire and criticism publicly.  Here are some examples of the industry hitting the headlines over the past few years.  This and more like it illustrate the environment in which we are working and where all actors are seeking to increasingly divest risk.</a:t>
            </a:r>
          </a:p>
          <a:p>
            <a:endParaRPr lang="en-GB" dirty="0"/>
          </a:p>
        </p:txBody>
      </p:sp>
    </p:spTree>
    <p:extLst>
      <p:ext uri="{BB962C8B-B14F-4D97-AF65-F5344CB8AC3E}">
        <p14:creationId xmlns:p14="http://schemas.microsoft.com/office/powerpoint/2010/main" val="406454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We must consider this critical fact:  We are responsible for every product we invoice.  That means fully understanding about the product, how it is used, where it is used and ensuring that all of our information, systems and processes that support its sale and installation are robust.</a:t>
            </a:r>
          </a:p>
          <a:p>
            <a:endParaRPr lang="en-GB" dirty="0"/>
          </a:p>
        </p:txBody>
      </p:sp>
    </p:spTree>
    <p:extLst>
      <p:ext uri="{BB962C8B-B14F-4D97-AF65-F5344CB8AC3E}">
        <p14:creationId xmlns:p14="http://schemas.microsoft.com/office/powerpoint/2010/main" val="2646160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400" b="1" dirty="0"/>
              <a:t>Our response?</a:t>
            </a:r>
            <a:br>
              <a:rPr lang="en-US" sz="2400" b="1" dirty="0"/>
            </a:br>
            <a:r>
              <a:rPr lang="en-US" sz="2400" dirty="0"/>
              <a:t>In the current context there is a clear business case for the need to focus on risk, compliance and related governance and to embed the Code for Construction Product Information and ethical leadership and culture</a:t>
            </a:r>
          </a:p>
          <a:p>
            <a:endParaRPr lang="en-US" sz="2400" dirty="0"/>
          </a:p>
          <a:p>
            <a:r>
              <a:rPr lang="en-US" sz="3600" u="sng" dirty="0">
                <a:effectLst/>
                <a:latin typeface="Calibri" panose="020F0502020204030204" pitchFamily="34" charset="0"/>
                <a:ea typeface="Calibri" panose="020F0502020204030204" pitchFamily="34" charset="0"/>
                <a:cs typeface="Times New Roman" panose="02020603050405020304" pitchFamily="18" charset="0"/>
              </a:rPr>
              <a:t>What is the Return on our Investment</a:t>
            </a:r>
            <a:r>
              <a:rPr lang="en-US" sz="3600" dirty="0">
                <a:effectLst/>
                <a:latin typeface="Calibri" panose="020F0502020204030204" pitchFamily="34" charset="0"/>
                <a:ea typeface="Calibri" panose="020F0502020204030204" pitchFamily="34" charset="0"/>
                <a:cs typeface="Times New Roman" panose="02020603050405020304" pitchFamily="18" charset="0"/>
              </a:rPr>
              <a:t>:</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600" dirty="0">
                <a:effectLst/>
                <a:latin typeface="Calibri" panose="020F0502020204030204" pitchFamily="34" charset="0"/>
                <a:ea typeface="Calibri" panose="020F0502020204030204" pitchFamily="34" charset="0"/>
                <a:cs typeface="Times New Roman" panose="02020603050405020304" pitchFamily="18" charset="0"/>
              </a:rPr>
              <a:t>We can address our risks and exposure and bring tangible business benefit by increasing our resilience, productivity and growth.</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It is important to see not only the critical need for us to address these matters but also that there is substantial benefit and return on investment for the company by increasing our resilience, productivity and growth through our actions.</a:t>
            </a:r>
          </a:p>
          <a:p>
            <a:endParaRPr lang="en-US" sz="2400" b="1" dirty="0"/>
          </a:p>
          <a:p>
            <a:r>
              <a:rPr lang="en-US" sz="2400" b="0" dirty="0"/>
              <a:t>Compliance is a not negotiable license to operate.  We need to be prepared for increased regulation following the Grenfell Tragedy and to meet sustainability needs.  We can ensure we avoid direct costs – </a:t>
            </a:r>
            <a:r>
              <a:rPr lang="en-US" sz="2400" b="0" dirty="0" err="1"/>
              <a:t>ie</a:t>
            </a:r>
            <a:r>
              <a:rPr lang="en-US" sz="2400" b="0" dirty="0"/>
              <a:t> fines and protect future earnings (</a:t>
            </a:r>
            <a:r>
              <a:rPr lang="en-US" sz="2400" b="0" dirty="0" err="1"/>
              <a:t>ie</a:t>
            </a:r>
            <a:r>
              <a:rPr lang="en-US" sz="2400" b="0" dirty="0"/>
              <a:t> helps avoid reputational damage).  </a:t>
            </a:r>
          </a:p>
          <a:p>
            <a:endParaRPr lang="en-US" sz="2400" b="0" dirty="0"/>
          </a:p>
          <a:p>
            <a:r>
              <a:rPr lang="en-US" sz="2400" b="0" dirty="0"/>
              <a:t>By engaging our supply chain in ethical requirements, we can put both parties on a stronger footing, reduce exposure to an issue we may be unaware of and reduce volatility too.  It can lead to greater partnership and potential enhanced performance.</a:t>
            </a:r>
          </a:p>
          <a:p>
            <a:endParaRPr lang="en-US" sz="24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t>On reputational management:  Warren Buffett famously said:  </a:t>
            </a:r>
            <a:r>
              <a:rPr lang="en-US" sz="2400" b="0" i="1" dirty="0"/>
              <a:t>“I</a:t>
            </a:r>
            <a:r>
              <a:rPr lang="en-GB" sz="2400" b="0" i="1" u="none" strike="noStrike" dirty="0">
                <a:effectLst/>
              </a:rPr>
              <a:t>t takes 20 years to build a reputation and five minutes to ruin it”</a:t>
            </a:r>
            <a:r>
              <a:rPr lang="en-US" sz="2400" b="0" i="1" u="none" strike="noStrike" dirty="0">
                <a:effectLst/>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t>The stark reality of the Grenfell Tower tragedy loss of 72 lives, and shocking admissions to the inquiry, provide compelling examples of damaged reputations and what we are seeking to </a:t>
            </a:r>
            <a:r>
              <a:rPr lang="en-US" sz="2400" b="0" dirty="0" err="1"/>
              <a:t>avoid.</a:t>
            </a:r>
            <a:r>
              <a:rPr lang="en-US" b="0" dirty="0" err="1"/>
              <a:t>In</a:t>
            </a:r>
            <a:r>
              <a:rPr lang="en-US" b="0" dirty="0"/>
              <a:t> relation to increasing our productivity:  adhering to the CCPI will benefit our operational efficiency.  By </a:t>
            </a:r>
            <a:r>
              <a:rPr lang="en-US" sz="2400" b="0" dirty="0"/>
              <a:t>streamlining management system and process around Product Information Management we will reduce time and effort for employees and avoid repetition and time wasted correcting mistakes.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t>Plus, knowing our customers and stakeholders will provide us with insight that will help us serve them better and in turn increase our </a:t>
            </a:r>
            <a:br>
              <a:rPr lang="en-US" sz="2400" b="0" dirty="0"/>
            </a:br>
            <a:r>
              <a:rPr lang="en-US" sz="2400" b="0" dirty="0"/>
              <a:t>performance.  Engaging our employees in this will increase satisfaction and help us avoid costs of recruitment but when we do have to bring in new staff, embracing ethical culture and leadership will also help us with attracting the best talent.  </a:t>
            </a:r>
            <a:br>
              <a:rPr lang="en-US" sz="2400" b="0" dirty="0"/>
            </a:br>
            <a:br>
              <a:rPr lang="en-US" sz="2400" b="0" dirty="0"/>
            </a:br>
            <a:r>
              <a:rPr lang="en-US" sz="2400" b="0" dirty="0"/>
              <a:t>In terms of our actions helping to increase growth, it will do so by first and foremost strengthening our brand.  That is vital at this time when the industry is so publicly criticized. In the increasingly complex post-Grenfell tragedy landscape, brands with integrity will win customers who increasingly need assurance. And how we can provide that assurance is to adhere to the CCPI and pursue independent verification for our product information.  The CCPI provides us with the opportunity to differentiate ourselves in the marketplace and show we are part of the solution.</a:t>
            </a:r>
            <a:endParaRPr lang="en-GB" sz="2400" dirty="0"/>
          </a:p>
          <a:p>
            <a:pPr marL="0" indent="0">
              <a:buNone/>
            </a:pPr>
            <a:endParaRPr lang="en-GB" sz="2400" b="1" dirty="0"/>
          </a:p>
          <a:p>
            <a:endParaRPr lang="en-GB" dirty="0"/>
          </a:p>
        </p:txBody>
      </p:sp>
    </p:spTree>
    <p:extLst>
      <p:ext uri="{BB962C8B-B14F-4D97-AF65-F5344CB8AC3E}">
        <p14:creationId xmlns:p14="http://schemas.microsoft.com/office/powerpoint/2010/main" val="3210844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THESE ARE SUGGESTED ROLES OR INVESTMENT YOU MAY MAKE TO SUPPORT THIS PROJECT. </a:t>
            </a:r>
            <a:endParaRPr lang="en-GB" dirty="0"/>
          </a:p>
        </p:txBody>
      </p:sp>
    </p:spTree>
    <p:extLst>
      <p:ext uri="{BB962C8B-B14F-4D97-AF65-F5344CB8AC3E}">
        <p14:creationId xmlns:p14="http://schemas.microsoft.com/office/powerpoint/2010/main" val="1065369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THIS IS A SUGGESTED SLIDE.  PLEASE INSERT ANY EXAMPLES OF RELEVANT COMPETITORS ACTION IF YOU HAVE THEM.</a:t>
            </a:r>
          </a:p>
          <a:p>
            <a:endParaRPr lang="en-GB" dirty="0"/>
          </a:p>
        </p:txBody>
      </p:sp>
    </p:spTree>
    <p:extLst>
      <p:ext uri="{BB962C8B-B14F-4D97-AF65-F5344CB8AC3E}">
        <p14:creationId xmlns:p14="http://schemas.microsoft.com/office/powerpoint/2010/main" val="1144304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3 clear criteria so that we know we have succeeded:</a:t>
            </a:r>
            <a:endParaRPr lang="en-US" b="0" dirty="0"/>
          </a:p>
          <a:p>
            <a:endParaRPr lang="en-US" b="0" dirty="0"/>
          </a:p>
          <a:p>
            <a:pPr>
              <a:lnSpc>
                <a:spcPct val="100000"/>
              </a:lnSpc>
            </a:pPr>
            <a:r>
              <a:rPr lang="en-US" sz="2400" b="0" dirty="0"/>
              <a:t>We update our processes and systems so that we are confident that our products and services that we sell are all underpinned by robust management processes, competency, training, understanding and knowledge/awareness.</a:t>
            </a:r>
            <a:br>
              <a:rPr lang="en-US" sz="2400" b="0" dirty="0"/>
            </a:br>
            <a:endParaRPr lang="en-US" sz="2400" b="0" dirty="0"/>
          </a:p>
          <a:p>
            <a:pPr>
              <a:lnSpc>
                <a:spcPct val="100000"/>
              </a:lnSpc>
            </a:pPr>
            <a:r>
              <a:rPr lang="en-US" sz="2400" b="0" dirty="0"/>
              <a:t>We achieve independent verification against the Code for Construction Product Information.</a:t>
            </a:r>
            <a:br>
              <a:rPr lang="en-US" sz="2400" b="0" dirty="0"/>
            </a:br>
            <a:r>
              <a:rPr lang="en-US" sz="2400" b="0" dirty="0"/>
              <a:t>  </a:t>
            </a:r>
          </a:p>
          <a:p>
            <a:pPr>
              <a:lnSpc>
                <a:spcPct val="100000"/>
              </a:lnSpc>
            </a:pPr>
            <a:r>
              <a:rPr lang="en-US" sz="2400" b="0" dirty="0"/>
              <a:t>We </a:t>
            </a:r>
            <a:r>
              <a:rPr lang="en-US" sz="2400" b="0" dirty="0" err="1"/>
              <a:t>utilise</a:t>
            </a:r>
            <a:r>
              <a:rPr lang="en-US" sz="2400" b="0" dirty="0"/>
              <a:t> CCPI verification to promote our business with customers, clients, insurers, procurement frameworks, shareholders </a:t>
            </a:r>
            <a:r>
              <a:rPr lang="en-US" sz="2400" b="0" dirty="0" err="1"/>
              <a:t>etc</a:t>
            </a:r>
            <a:r>
              <a:rPr lang="en-US" sz="2400" b="0" dirty="0"/>
              <a:t>… </a:t>
            </a:r>
          </a:p>
          <a:p>
            <a:endParaRPr lang="en-US" dirty="0"/>
          </a:p>
          <a:p>
            <a:endParaRPr lang="en-GB" dirty="0"/>
          </a:p>
        </p:txBody>
      </p:sp>
    </p:spTree>
    <p:extLst>
      <p:ext uri="{BB962C8B-B14F-4D97-AF65-F5344CB8AC3E}">
        <p14:creationId xmlns:p14="http://schemas.microsoft.com/office/powerpoint/2010/main" val="1658698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 what do we need to do to make this happen:</a:t>
            </a:r>
          </a:p>
          <a:p>
            <a:endParaRPr lang="en-US" dirty="0"/>
          </a:p>
          <a:p>
            <a:r>
              <a:rPr lang="en-US" dirty="0"/>
              <a:t>We need our leadership to support the change and there are some suggestions on the next slide as to things that are important for our leadership to be supporting us on and promoting to help embed the right approaches into our organization.</a:t>
            </a:r>
          </a:p>
          <a:p>
            <a:r>
              <a:rPr lang="en-US" dirty="0"/>
              <a:t>We conduct a high level survey of customers and staff so we can understand any exposure we have and help us target remedy actions.  Where there are areas that need development and remedy we implement correct/remedy and implement necessary change.  If it there is a substantial issue we would bring that back to the Board.</a:t>
            </a:r>
          </a:p>
          <a:p>
            <a:r>
              <a:rPr lang="en-US" dirty="0"/>
              <a:t>We register with the CCPI and pursue verification of our product set information.  The CCPI system is live now and manufacturers are already starting to go through the process.</a:t>
            </a:r>
          </a:p>
          <a:p>
            <a:endParaRPr lang="en-GB" dirty="0"/>
          </a:p>
        </p:txBody>
      </p:sp>
    </p:spTree>
    <p:extLst>
      <p:ext uri="{BB962C8B-B14F-4D97-AF65-F5344CB8AC3E}">
        <p14:creationId xmlns:p14="http://schemas.microsoft.com/office/powerpoint/2010/main" val="2768416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Here are some suggestions on key actions </a:t>
            </a:r>
            <a:r>
              <a:rPr lang="en-US" b="0" dirty="0"/>
              <a:t>our leadership can be promoting and supporting to help embed the right approaches into the organization.</a:t>
            </a:r>
          </a:p>
          <a:p>
            <a:r>
              <a:rPr lang="en-US" b="0" dirty="0"/>
              <a:t>It is really about opening up channels of communication.  V</a:t>
            </a:r>
            <a:r>
              <a:rPr lang="en-US" sz="2400" b="0" dirty="0"/>
              <a:t>isibly leading on sharing good practice and encouraging learnings internally and share externally too.  Making our culture a culture where employees are encouraged to stay up-to-date on technical knowledge and industry developments and line managers are encouraged to talk about errors and issues </a:t>
            </a:r>
            <a:r>
              <a:rPr lang="en-US" sz="2400" b="0" dirty="0" err="1"/>
              <a:t>etc</a:t>
            </a:r>
            <a:endParaRPr lang="en-US" sz="2400" b="0" dirty="0"/>
          </a:p>
          <a:p>
            <a:r>
              <a:rPr lang="en-US" sz="2400" b="0" dirty="0"/>
              <a:t>Our employees, the business as a whole need to be clear that there are no negative consequences to </a:t>
            </a:r>
            <a:r>
              <a:rPr lang="en-US" sz="2400" dirty="0"/>
              <a:t>raising if there is a problem/something unsafe/information or action that is incorrect.</a:t>
            </a:r>
            <a:endParaRPr lang="en-US" sz="2400" b="0" dirty="0"/>
          </a:p>
          <a:p>
            <a:r>
              <a:rPr lang="en-US" sz="2400" b="0" dirty="0"/>
              <a:t>Plus of course we want to be confident in our inspection, audit and review and make sure we are giving adequate time and encouragement to learn and enact necessary change.</a:t>
            </a:r>
          </a:p>
          <a:p>
            <a:r>
              <a:rPr lang="en-US" sz="2400" b="0" dirty="0"/>
              <a:t>We want to build on this and ensure we are using third party verification for market advantage - such as the CCPI verification.  </a:t>
            </a:r>
          </a:p>
          <a:p>
            <a:r>
              <a:rPr lang="en-US" sz="2400" b="0" dirty="0"/>
              <a:t>We know that new regulation will likely have some sort of risk assessment element, Dame Judith Hackitt raised that in her recommendations.  So we need to ensure we hold our risk management to account and make sure it is not a ‘box-ticking’ exercise.  </a:t>
            </a:r>
          </a:p>
          <a:p>
            <a:r>
              <a:rPr lang="en-US" sz="2400" b="0" dirty="0"/>
              <a:t>Also important will be to make the most of our stakeholder input, from customer complaints to compliments we can use that information to inform our work and action to embed the right </a:t>
            </a:r>
            <a:r>
              <a:rPr lang="en-US" sz="2400" b="0" dirty="0" err="1"/>
              <a:t>behaviours</a:t>
            </a:r>
            <a:r>
              <a:rPr lang="en-US" sz="2400" b="0" dirty="0"/>
              <a:t> in our company. </a:t>
            </a:r>
          </a:p>
          <a:p>
            <a:endParaRPr lang="en-US" dirty="0"/>
          </a:p>
          <a:p>
            <a:endParaRPr lang="en-GB" dirty="0"/>
          </a:p>
        </p:txBody>
      </p:sp>
    </p:spTree>
    <p:extLst>
      <p:ext uri="{BB962C8B-B14F-4D97-AF65-F5344CB8AC3E}">
        <p14:creationId xmlns:p14="http://schemas.microsoft.com/office/powerpoint/2010/main" val="3935019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Custom Layout">
    <p:spTree>
      <p:nvGrpSpPr>
        <p:cNvPr id="1" name=""/>
        <p:cNvGrpSpPr/>
        <p:nvPr/>
      </p:nvGrpSpPr>
      <p:grpSpPr>
        <a:xfrm>
          <a:off x="0" y="0"/>
          <a:ext cx="0" cy="0"/>
          <a:chOff x="0" y="0"/>
          <a:chExt cx="0" cy="0"/>
        </a:xfrm>
      </p:grpSpPr>
      <p:pic>
        <p:nvPicPr>
          <p:cNvPr id="21" name="Picture 6" descr="Picture 6"/>
          <p:cNvPicPr>
            <a:picLocks noChangeAspect="1"/>
          </p:cNvPicPr>
          <p:nvPr/>
        </p:nvPicPr>
        <p:blipFill>
          <a:blip r:embed="rId2"/>
          <a:stretch>
            <a:fillRect/>
          </a:stretch>
        </p:blipFill>
        <p:spPr>
          <a:xfrm>
            <a:off x="-47825" y="13533119"/>
            <a:ext cx="24479650" cy="244800"/>
          </a:xfrm>
          <a:prstGeom prst="rect">
            <a:avLst/>
          </a:prstGeom>
          <a:ln w="12700">
            <a:miter lim="400000"/>
          </a:ln>
        </p:spPr>
      </p:pic>
      <p:pic>
        <p:nvPicPr>
          <p:cNvPr id="22" name="Picture 2" descr="Picture 2"/>
          <p:cNvPicPr>
            <a:picLocks noChangeAspect="1"/>
          </p:cNvPicPr>
          <p:nvPr/>
        </p:nvPicPr>
        <p:blipFill>
          <a:blip r:embed="rId3"/>
          <a:stretch>
            <a:fillRect/>
          </a:stretch>
        </p:blipFill>
        <p:spPr>
          <a:xfrm>
            <a:off x="-36186" y="1523999"/>
            <a:ext cx="24456373" cy="105980"/>
          </a:xfrm>
          <a:prstGeom prst="rect">
            <a:avLst/>
          </a:prstGeom>
          <a:ln w="12700">
            <a:miter lim="400000"/>
          </a:ln>
        </p:spPr>
      </p:pic>
      <p:sp>
        <p:nvSpPr>
          <p:cNvPr id="23" name="TextBox 3"/>
          <p:cNvSpPr txBox="1"/>
          <p:nvPr/>
        </p:nvSpPr>
        <p:spPr>
          <a:xfrm rot="16200000">
            <a:off x="-5833535" y="6934198"/>
            <a:ext cx="12496801" cy="4241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spAutoFit/>
          </a:bodyPr>
          <a:lstStyle>
            <a:lvl1pPr>
              <a:spcBef>
                <a:spcPts val="2400"/>
              </a:spcBef>
              <a:buClr>
                <a:srgbClr val="262626"/>
              </a:buClr>
              <a:buFont typeface="Garamond"/>
              <a:defRPr sz="1650">
                <a:solidFill>
                  <a:srgbClr val="A7A7A7"/>
                </a:solidFill>
                <a:latin typeface="Gill Sans Light"/>
                <a:ea typeface="Gill Sans Light"/>
                <a:cs typeface="Gill Sans Light"/>
                <a:sym typeface="Gill Sans Light"/>
              </a:defRPr>
            </a:lvl1pPr>
          </a:lstStyle>
          <a:p>
            <a:r>
              <a:t>© 2023 Construction Products Association.  All rights reserved.</a:t>
            </a:r>
          </a:p>
        </p:txBody>
      </p:sp>
      <p:sp>
        <p:nvSpPr>
          <p:cNvPr id="24" name="Slide Number"/>
          <p:cNvSpPr txBox="1">
            <a:spLocks noGrp="1"/>
          </p:cNvSpPr>
          <p:nvPr>
            <p:ph type="sldNum" sz="quarter" idx="2"/>
          </p:nvPr>
        </p:nvSpPr>
        <p:spPr>
          <a:xfrm>
            <a:off x="15649856" y="12470747"/>
            <a:ext cx="504544" cy="483906"/>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6" descr="Picture 6"/>
          <p:cNvPicPr>
            <a:picLocks noChangeAspect="1"/>
          </p:cNvPicPr>
          <p:nvPr/>
        </p:nvPicPr>
        <p:blipFill>
          <a:blip r:embed="rId4"/>
          <a:stretch>
            <a:fillRect/>
          </a:stretch>
        </p:blipFill>
        <p:spPr>
          <a:xfrm>
            <a:off x="5698" y="13533119"/>
            <a:ext cx="24372604" cy="243729"/>
          </a:xfrm>
          <a:prstGeom prst="rect">
            <a:avLst/>
          </a:prstGeom>
          <a:ln w="12700">
            <a:miter lim="400000"/>
          </a:ln>
        </p:spPr>
      </p:pic>
      <p:pic>
        <p:nvPicPr>
          <p:cNvPr id="3" name="Picture 6" descr="Picture 6"/>
          <p:cNvPicPr>
            <a:picLocks noChangeAspect="1"/>
          </p:cNvPicPr>
          <p:nvPr/>
        </p:nvPicPr>
        <p:blipFill>
          <a:blip r:embed="rId5"/>
          <a:stretch>
            <a:fillRect/>
          </a:stretch>
        </p:blipFill>
        <p:spPr>
          <a:xfrm>
            <a:off x="17382066" y="11582400"/>
            <a:ext cx="5334003" cy="914400"/>
          </a:xfrm>
          <a:prstGeom prst="rect">
            <a:avLst/>
          </a:prstGeom>
          <a:ln w="12700">
            <a:miter lim="400000"/>
          </a:ln>
        </p:spPr>
      </p:pic>
      <p:sp>
        <p:nvSpPr>
          <p:cNvPr id="4" name="TextBox 3"/>
          <p:cNvSpPr txBox="1"/>
          <p:nvPr/>
        </p:nvSpPr>
        <p:spPr>
          <a:xfrm rot="16200000">
            <a:off x="-5833535" y="6934198"/>
            <a:ext cx="12496801" cy="4241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spAutoFit/>
          </a:bodyPr>
          <a:lstStyle>
            <a:lvl1pPr>
              <a:spcBef>
                <a:spcPts val="2400"/>
              </a:spcBef>
              <a:buClr>
                <a:srgbClr val="262626"/>
              </a:buClr>
              <a:buFont typeface="Garamond"/>
              <a:defRPr sz="1650">
                <a:solidFill>
                  <a:srgbClr val="A7A7A7"/>
                </a:solidFill>
                <a:latin typeface="Gill Sans Light"/>
                <a:ea typeface="Gill Sans Light"/>
                <a:cs typeface="Gill Sans Light"/>
                <a:sym typeface="Gill Sans Light"/>
              </a:defRPr>
            </a:lvl1pPr>
          </a:lstStyle>
          <a:p>
            <a:r>
              <a:t>© 2023 Construction Products Association.  All rights reserved.</a:t>
            </a:r>
          </a:p>
        </p:txBody>
      </p:sp>
      <p:sp>
        <p:nvSpPr>
          <p:cNvPr id="5" name="Title Text"/>
          <p:cNvSpPr txBox="1">
            <a:spLocks noGrp="1"/>
          </p:cNvSpPr>
          <p:nvPr>
            <p:ph type="title"/>
          </p:nvPr>
        </p:nvSpPr>
        <p:spPr>
          <a:xfrm>
            <a:off x="3653366" y="1539875"/>
            <a:ext cx="19507201" cy="33369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nchor="ctr"/>
          <a:lstStyle/>
          <a:p>
            <a:r>
              <a:t>Title Text</a:t>
            </a:r>
          </a:p>
        </p:txBody>
      </p:sp>
      <p:sp>
        <p:nvSpPr>
          <p:cNvPr id="6" name="Body Level One…"/>
          <p:cNvSpPr txBox="1">
            <a:spLocks noGrp="1"/>
          </p:cNvSpPr>
          <p:nvPr>
            <p:ph type="body" idx="1"/>
          </p:nvPr>
        </p:nvSpPr>
        <p:spPr>
          <a:xfrm>
            <a:off x="13610166" y="4876800"/>
            <a:ext cx="9550401" cy="8839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lstStyle/>
          <a:p>
            <a:r>
              <a:t>Body Level One</a:t>
            </a:r>
          </a:p>
          <a:p>
            <a:pPr lvl="1"/>
            <a:r>
              <a:t>Body Level Two</a:t>
            </a:r>
          </a:p>
          <a:p>
            <a:pPr lvl="2"/>
            <a:r>
              <a:t>Body Level Three</a:t>
            </a:r>
          </a:p>
          <a:p>
            <a:pPr lvl="3"/>
            <a:r>
              <a:t>Body Level Four</a:t>
            </a:r>
          </a:p>
          <a:p>
            <a:pPr lvl="4"/>
            <a:r>
              <a:t>Body Level Five</a:t>
            </a:r>
          </a:p>
        </p:txBody>
      </p:sp>
      <p:sp>
        <p:nvSpPr>
          <p:cNvPr id="7" name="Slide Number"/>
          <p:cNvSpPr txBox="1">
            <a:spLocks noGrp="1"/>
          </p:cNvSpPr>
          <p:nvPr>
            <p:ph type="sldNum" sz="quarter" idx="2"/>
          </p:nvPr>
        </p:nvSpPr>
        <p:spPr>
          <a:xfrm>
            <a:off x="16970656" y="12470747"/>
            <a:ext cx="504544" cy="483907"/>
          </a:xfrm>
          <a:prstGeom prst="rect">
            <a:avLst/>
          </a:prstGeom>
          <a:ln w="12700">
            <a:miter lim="400000"/>
          </a:ln>
        </p:spPr>
        <p:txBody>
          <a:bodyPr wrap="none" lIns="91437" tIns="91437" rIns="91437" bIns="91437" anchor="ctr">
            <a:spAutoFit/>
          </a:bodyPr>
          <a:lstStyle>
            <a:lvl1pPr algn="r">
              <a:defRPr sz="2400">
                <a:latin typeface="+mj-lt"/>
                <a:ea typeface="+mj-ea"/>
                <a:cs typeface="+mj-cs"/>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marL="0" marR="0" indent="0" algn="ctr" defTabSz="914400" rtl="0" latinLnBrk="0">
        <a:lnSpc>
          <a:spcPct val="100000"/>
        </a:lnSpc>
        <a:spcBef>
          <a:spcPts val="0"/>
        </a:spcBef>
        <a:spcAft>
          <a:spcPts val="0"/>
        </a:spcAft>
        <a:buClrTx/>
        <a:buSzTx/>
        <a:buFontTx/>
        <a:buNone/>
        <a:tabLst/>
        <a:defRPr sz="8800" b="0" i="0" u="none" strike="noStrike" cap="none" spc="0" baseline="0">
          <a:solidFill>
            <a:srgbClr val="000000"/>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sz="8800" b="0" i="0" u="none" strike="noStrike" cap="none" spc="0" baseline="0">
          <a:solidFill>
            <a:srgbClr val="000000"/>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sz="8800" b="0" i="0" u="none" strike="noStrike" cap="none" spc="0" baseline="0">
          <a:solidFill>
            <a:srgbClr val="000000"/>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sz="8800" b="0" i="0" u="none" strike="noStrike" cap="none" spc="0" baseline="0">
          <a:solidFill>
            <a:srgbClr val="000000"/>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sz="8800" b="0" i="0" u="none" strike="noStrike" cap="none" spc="0" baseline="0">
          <a:solidFill>
            <a:srgbClr val="000000"/>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sz="8800" b="0" i="0" u="none" strike="noStrike" cap="none" spc="0" baseline="0">
          <a:solidFill>
            <a:srgbClr val="000000"/>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sz="8800" b="0" i="0" u="none" strike="noStrike" cap="none" spc="0" baseline="0">
          <a:solidFill>
            <a:srgbClr val="000000"/>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sz="8800" b="0" i="0" u="none" strike="noStrike" cap="none" spc="0" baseline="0">
          <a:solidFill>
            <a:srgbClr val="000000"/>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sz="8800" b="0" i="0" u="none" strike="noStrike" cap="none" spc="0" baseline="0">
          <a:solidFill>
            <a:srgbClr val="000000"/>
          </a:solidFill>
          <a:uFillTx/>
          <a:latin typeface="+mj-lt"/>
          <a:ea typeface="+mj-ea"/>
          <a:cs typeface="+mj-cs"/>
          <a:sym typeface="Calibri"/>
        </a:defRPr>
      </a:lvl9pPr>
    </p:titleStyle>
    <p:bodyStyle>
      <a:lvl1pPr marL="685800" marR="0" indent="-685800" algn="l" defTabSz="914400" rtl="0" latinLnBrk="0">
        <a:lnSpc>
          <a:spcPct val="100000"/>
        </a:lnSpc>
        <a:spcBef>
          <a:spcPts val="1500"/>
        </a:spcBef>
        <a:spcAft>
          <a:spcPts val="0"/>
        </a:spcAft>
        <a:buClrTx/>
        <a:buSzPct val="100000"/>
        <a:buFont typeface="Arial"/>
        <a:buChar char="•"/>
        <a:tabLst/>
        <a:defRPr sz="6400" b="0" i="0" u="none" strike="noStrike" cap="none" spc="0" baseline="0">
          <a:solidFill>
            <a:srgbClr val="000000"/>
          </a:solidFill>
          <a:uFillTx/>
          <a:latin typeface="+mj-lt"/>
          <a:ea typeface="+mj-ea"/>
          <a:cs typeface="+mj-cs"/>
          <a:sym typeface="Calibri"/>
        </a:defRPr>
      </a:lvl1pPr>
      <a:lvl2pPr marL="1110342" marR="0" indent="-653142" algn="l" defTabSz="914400" rtl="0" latinLnBrk="0">
        <a:lnSpc>
          <a:spcPct val="100000"/>
        </a:lnSpc>
        <a:spcBef>
          <a:spcPts val="1500"/>
        </a:spcBef>
        <a:spcAft>
          <a:spcPts val="0"/>
        </a:spcAft>
        <a:buClrTx/>
        <a:buSzPct val="100000"/>
        <a:buFont typeface="Arial"/>
        <a:buChar char="–"/>
        <a:tabLst/>
        <a:defRPr sz="6400" b="0" i="0" u="none" strike="noStrike" cap="none" spc="0" baseline="0">
          <a:solidFill>
            <a:srgbClr val="000000"/>
          </a:solidFill>
          <a:uFillTx/>
          <a:latin typeface="+mj-lt"/>
          <a:ea typeface="+mj-ea"/>
          <a:cs typeface="+mj-cs"/>
          <a:sym typeface="Calibri"/>
        </a:defRPr>
      </a:lvl2pPr>
      <a:lvl3pPr marL="1524000" marR="0" indent="-609600" algn="l" defTabSz="914400" rtl="0" latinLnBrk="0">
        <a:lnSpc>
          <a:spcPct val="100000"/>
        </a:lnSpc>
        <a:spcBef>
          <a:spcPts val="1500"/>
        </a:spcBef>
        <a:spcAft>
          <a:spcPts val="0"/>
        </a:spcAft>
        <a:buClrTx/>
        <a:buSzPct val="100000"/>
        <a:buFont typeface="Arial"/>
        <a:buChar char="•"/>
        <a:tabLst/>
        <a:defRPr sz="6400" b="0" i="0" u="none" strike="noStrike" cap="none" spc="0" baseline="0">
          <a:solidFill>
            <a:srgbClr val="000000"/>
          </a:solidFill>
          <a:uFillTx/>
          <a:latin typeface="+mj-lt"/>
          <a:ea typeface="+mj-ea"/>
          <a:cs typeface="+mj-cs"/>
          <a:sym typeface="Calibri"/>
        </a:defRPr>
      </a:lvl3pPr>
      <a:lvl4pPr marL="2103120" marR="0" indent="-731519" algn="l" defTabSz="914400" rtl="0" latinLnBrk="0">
        <a:lnSpc>
          <a:spcPct val="100000"/>
        </a:lnSpc>
        <a:spcBef>
          <a:spcPts val="1500"/>
        </a:spcBef>
        <a:spcAft>
          <a:spcPts val="0"/>
        </a:spcAft>
        <a:buClrTx/>
        <a:buSzPct val="100000"/>
        <a:buFont typeface="Arial"/>
        <a:buChar char="–"/>
        <a:tabLst/>
        <a:defRPr sz="6400" b="0" i="0" u="none" strike="noStrike" cap="none" spc="0" baseline="0">
          <a:solidFill>
            <a:srgbClr val="000000"/>
          </a:solidFill>
          <a:uFillTx/>
          <a:latin typeface="+mj-lt"/>
          <a:ea typeface="+mj-ea"/>
          <a:cs typeface="+mj-cs"/>
          <a:sym typeface="Calibri"/>
        </a:defRPr>
      </a:lvl4pPr>
      <a:lvl5pPr marL="2560320" marR="0" indent="-731520" algn="l" defTabSz="914400" rtl="0" latinLnBrk="0">
        <a:lnSpc>
          <a:spcPct val="100000"/>
        </a:lnSpc>
        <a:spcBef>
          <a:spcPts val="1500"/>
        </a:spcBef>
        <a:spcAft>
          <a:spcPts val="0"/>
        </a:spcAft>
        <a:buClrTx/>
        <a:buSzPct val="100000"/>
        <a:buFont typeface="Arial"/>
        <a:buChar char="»"/>
        <a:tabLst/>
        <a:defRPr sz="6400" b="0" i="0" u="none" strike="noStrike" cap="none" spc="0" baseline="0">
          <a:solidFill>
            <a:srgbClr val="000000"/>
          </a:solidFill>
          <a:uFillTx/>
          <a:latin typeface="+mj-lt"/>
          <a:ea typeface="+mj-ea"/>
          <a:cs typeface="+mj-cs"/>
          <a:sym typeface="Calibri"/>
        </a:defRPr>
      </a:lvl5pPr>
      <a:lvl6pPr marL="3017520" marR="0" indent="-731520" algn="l" defTabSz="914400" rtl="0" latinLnBrk="0">
        <a:lnSpc>
          <a:spcPct val="100000"/>
        </a:lnSpc>
        <a:spcBef>
          <a:spcPts val="1500"/>
        </a:spcBef>
        <a:spcAft>
          <a:spcPts val="0"/>
        </a:spcAft>
        <a:buClrTx/>
        <a:buSzPct val="100000"/>
        <a:buFont typeface="Arial"/>
        <a:buChar char="•"/>
        <a:tabLst/>
        <a:defRPr sz="6400" b="0" i="0" u="none" strike="noStrike" cap="none" spc="0" baseline="0">
          <a:solidFill>
            <a:srgbClr val="000000"/>
          </a:solidFill>
          <a:uFillTx/>
          <a:latin typeface="+mj-lt"/>
          <a:ea typeface="+mj-ea"/>
          <a:cs typeface="+mj-cs"/>
          <a:sym typeface="Calibri"/>
        </a:defRPr>
      </a:lvl6pPr>
      <a:lvl7pPr marL="3474720" marR="0" indent="-731520" algn="l" defTabSz="914400" rtl="0" latinLnBrk="0">
        <a:lnSpc>
          <a:spcPct val="100000"/>
        </a:lnSpc>
        <a:spcBef>
          <a:spcPts val="1500"/>
        </a:spcBef>
        <a:spcAft>
          <a:spcPts val="0"/>
        </a:spcAft>
        <a:buClrTx/>
        <a:buSzPct val="100000"/>
        <a:buFont typeface="Arial"/>
        <a:buChar char="•"/>
        <a:tabLst/>
        <a:defRPr sz="6400" b="0" i="0" u="none" strike="noStrike" cap="none" spc="0" baseline="0">
          <a:solidFill>
            <a:srgbClr val="000000"/>
          </a:solidFill>
          <a:uFillTx/>
          <a:latin typeface="+mj-lt"/>
          <a:ea typeface="+mj-ea"/>
          <a:cs typeface="+mj-cs"/>
          <a:sym typeface="Calibri"/>
        </a:defRPr>
      </a:lvl7pPr>
      <a:lvl8pPr marL="3931920" marR="0" indent="-731520" algn="l" defTabSz="914400" rtl="0" latinLnBrk="0">
        <a:lnSpc>
          <a:spcPct val="100000"/>
        </a:lnSpc>
        <a:spcBef>
          <a:spcPts val="1500"/>
        </a:spcBef>
        <a:spcAft>
          <a:spcPts val="0"/>
        </a:spcAft>
        <a:buClrTx/>
        <a:buSzPct val="100000"/>
        <a:buFont typeface="Arial"/>
        <a:buChar char="•"/>
        <a:tabLst/>
        <a:defRPr sz="6400" b="0" i="0" u="none" strike="noStrike" cap="none" spc="0" baseline="0">
          <a:solidFill>
            <a:srgbClr val="000000"/>
          </a:solidFill>
          <a:uFillTx/>
          <a:latin typeface="+mj-lt"/>
          <a:ea typeface="+mj-ea"/>
          <a:cs typeface="+mj-cs"/>
          <a:sym typeface="Calibri"/>
        </a:defRPr>
      </a:lvl8pPr>
      <a:lvl9pPr marL="4389120" marR="0" indent="-731520" algn="l" defTabSz="914400" rtl="0" latinLnBrk="0">
        <a:lnSpc>
          <a:spcPct val="100000"/>
        </a:lnSpc>
        <a:spcBef>
          <a:spcPts val="1500"/>
        </a:spcBef>
        <a:spcAft>
          <a:spcPts val="0"/>
        </a:spcAft>
        <a:buClrTx/>
        <a:buSzPct val="100000"/>
        <a:buFont typeface="Arial"/>
        <a:buChar char="•"/>
        <a:tabLst/>
        <a:defRPr sz="64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Building for  the future"/>
          <p:cNvSpPr txBox="1">
            <a:spLocks noGrp="1"/>
          </p:cNvSpPr>
          <p:nvPr>
            <p:ph type="title" idx="4294967295"/>
          </p:nvPr>
        </p:nvSpPr>
        <p:spPr>
          <a:xfrm>
            <a:off x="12871998" y="4409881"/>
            <a:ext cx="8069179" cy="2522289"/>
          </a:xfrm>
          <a:prstGeom prst="rect">
            <a:avLst/>
          </a:prstGeom>
        </p:spPr>
        <p:txBody>
          <a:bodyPr lIns="45719" tIns="45719" rIns="45719" bIns="45719">
            <a:normAutofit/>
          </a:bodyPr>
          <a:lstStyle/>
          <a:p>
            <a:pPr>
              <a:lnSpc>
                <a:spcPct val="83000"/>
              </a:lnSpc>
              <a:defRPr sz="8000" cap="all" spc="-181">
                <a:solidFill>
                  <a:srgbClr val="FFFFFF"/>
                </a:solidFill>
                <a:latin typeface="Gill Sans Light"/>
                <a:ea typeface="Gill Sans Light"/>
                <a:cs typeface="Gill Sans Light"/>
                <a:sym typeface="Gill Sans Light"/>
              </a:defRPr>
            </a:pPr>
            <a:r>
              <a:t>Building for </a:t>
            </a:r>
            <a:br/>
            <a:r>
              <a:t>the future</a:t>
            </a:r>
          </a:p>
        </p:txBody>
      </p:sp>
      <p:sp>
        <p:nvSpPr>
          <p:cNvPr id="34" name="Business case for CCPI focussing on risk, compliance and related governance"/>
          <p:cNvSpPr txBox="1">
            <a:spLocks noGrp="1"/>
          </p:cNvSpPr>
          <p:nvPr>
            <p:ph type="body" sz="quarter" idx="4294967295"/>
          </p:nvPr>
        </p:nvSpPr>
        <p:spPr>
          <a:xfrm>
            <a:off x="12748269" y="6997668"/>
            <a:ext cx="8316636" cy="2046365"/>
          </a:xfrm>
          <a:prstGeom prst="rect">
            <a:avLst/>
          </a:prstGeom>
        </p:spPr>
        <p:txBody>
          <a:bodyPr lIns="45719" tIns="45719" rIns="45719" bIns="45719">
            <a:normAutofit/>
          </a:bodyPr>
          <a:lstStyle>
            <a:lvl1pPr marL="0" indent="0" algn="ctr">
              <a:lnSpc>
                <a:spcPct val="120000"/>
              </a:lnSpc>
              <a:spcBef>
                <a:spcPts val="600"/>
              </a:spcBef>
              <a:buSzTx/>
              <a:buFontTx/>
              <a:buNone/>
              <a:defRPr sz="3200">
                <a:solidFill>
                  <a:srgbClr val="FFFFFF"/>
                </a:solidFill>
                <a:latin typeface="Century Gothic"/>
                <a:ea typeface="Century Gothic"/>
                <a:cs typeface="Century Gothic"/>
                <a:sym typeface="Century Gothic"/>
              </a:defRPr>
            </a:lvl1pPr>
          </a:lstStyle>
          <a:p>
            <a:r>
              <a:t>Business case for CCPI focussing on risk, compliance and related governance</a:t>
            </a:r>
          </a:p>
        </p:txBody>
      </p:sp>
      <p:pic>
        <p:nvPicPr>
          <p:cNvPr id="35" name="Picture 5" descr="Picture 5"/>
          <p:cNvPicPr>
            <a:picLocks noChangeAspect="1"/>
          </p:cNvPicPr>
          <p:nvPr/>
        </p:nvPicPr>
        <p:blipFill>
          <a:blip r:embed="rId2"/>
          <a:stretch>
            <a:fillRect/>
          </a:stretch>
        </p:blipFill>
        <p:spPr>
          <a:xfrm>
            <a:off x="41" y="20"/>
            <a:ext cx="24476262" cy="13768038"/>
          </a:xfrm>
          <a:prstGeom prst="rect">
            <a:avLst/>
          </a:prstGeom>
          <a:ln w="12700">
            <a:miter lim="400000"/>
          </a:ln>
        </p:spPr>
      </p:pic>
      <p:sp>
        <p:nvSpPr>
          <p:cNvPr id="36" name="Rectangle 81"/>
          <p:cNvSpPr/>
          <p:nvPr/>
        </p:nvSpPr>
        <p:spPr>
          <a:xfrm>
            <a:off x="11433364" y="3074015"/>
            <a:ext cx="10946446" cy="7620001"/>
          </a:xfrm>
          <a:prstGeom prst="rect">
            <a:avLst/>
          </a:prstGeom>
          <a:solidFill>
            <a:srgbClr val="FFFFFF"/>
          </a:solidFill>
          <a:ln w="12700">
            <a:miter lim="400000"/>
          </a:ln>
        </p:spPr>
        <p:txBody>
          <a:bodyPr lIns="45719" rIns="45719"/>
          <a:lstStyle/>
          <a:p>
            <a:pPr>
              <a:defRPr sz="1800">
                <a:solidFill>
                  <a:srgbClr val="FFFFFF"/>
                </a:solidFill>
                <a:latin typeface="Century Gothic"/>
                <a:ea typeface="Century Gothic"/>
                <a:cs typeface="Century Gothic"/>
                <a:sym typeface="Century Gothic"/>
              </a:defRPr>
            </a:pPr>
            <a:endParaRPr/>
          </a:p>
        </p:txBody>
      </p:sp>
      <p:sp>
        <p:nvSpPr>
          <p:cNvPr id="37" name="Rectangle 83"/>
          <p:cNvSpPr/>
          <p:nvPr/>
        </p:nvSpPr>
        <p:spPr>
          <a:xfrm>
            <a:off x="11766510" y="3423265"/>
            <a:ext cx="10280152" cy="6921501"/>
          </a:xfrm>
          <a:prstGeom prst="rect">
            <a:avLst/>
          </a:prstGeom>
          <a:ln w="6350" cap="sq">
            <a:solidFill>
              <a:srgbClr val="535353"/>
            </a:solidFill>
            <a:miter/>
          </a:ln>
        </p:spPr>
        <p:txBody>
          <a:bodyPr lIns="45719" rIns="45719"/>
          <a:lstStyle/>
          <a:p>
            <a:pPr>
              <a:defRPr sz="1800">
                <a:solidFill>
                  <a:srgbClr val="FFFFFF"/>
                </a:solidFill>
                <a:latin typeface="Century Gothic"/>
                <a:ea typeface="Century Gothic"/>
                <a:cs typeface="Century Gothic"/>
                <a:sym typeface="Century Gothic"/>
              </a:defRPr>
            </a:pPr>
            <a:endParaRPr/>
          </a:p>
        </p:txBody>
      </p:sp>
      <p:pic>
        <p:nvPicPr>
          <p:cNvPr id="38" name="Picture 6" descr="Picture 6"/>
          <p:cNvPicPr>
            <a:picLocks noChangeAspect="1"/>
          </p:cNvPicPr>
          <p:nvPr/>
        </p:nvPicPr>
        <p:blipFill>
          <a:blip r:embed="rId3"/>
          <a:stretch>
            <a:fillRect/>
          </a:stretch>
        </p:blipFill>
        <p:spPr>
          <a:xfrm>
            <a:off x="5698" y="13533119"/>
            <a:ext cx="24372604" cy="243729"/>
          </a:xfrm>
          <a:prstGeom prst="rect">
            <a:avLst/>
          </a:prstGeom>
          <a:ln w="12700">
            <a:miter lim="400000"/>
          </a:ln>
        </p:spPr>
      </p:pic>
      <p:sp>
        <p:nvSpPr>
          <p:cNvPr id="39" name="Building for  the future"/>
          <p:cNvSpPr txBox="1"/>
          <p:nvPr/>
        </p:nvSpPr>
        <p:spPr>
          <a:xfrm>
            <a:off x="12871998" y="4041581"/>
            <a:ext cx="8069179" cy="25222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pPr algn="ctr">
              <a:lnSpc>
                <a:spcPct val="83000"/>
              </a:lnSpc>
              <a:defRPr sz="9000" cap="all" spc="-204">
                <a:solidFill>
                  <a:srgbClr val="535353"/>
                </a:solidFill>
                <a:latin typeface="Gill Sans Light"/>
                <a:ea typeface="Gill Sans Light"/>
                <a:cs typeface="Gill Sans Light"/>
                <a:sym typeface="Gill Sans Light"/>
              </a:defRPr>
            </a:pPr>
            <a:r>
              <a:t>Building for </a:t>
            </a:r>
            <a:br/>
            <a:r>
              <a:t>the future</a:t>
            </a:r>
          </a:p>
        </p:txBody>
      </p:sp>
      <p:sp>
        <p:nvSpPr>
          <p:cNvPr id="40" name="Business case for CCPI focussing on risk, compliance and related governance"/>
          <p:cNvSpPr txBox="1"/>
          <p:nvPr/>
        </p:nvSpPr>
        <p:spPr>
          <a:xfrm>
            <a:off x="12748269" y="6714826"/>
            <a:ext cx="8316636" cy="12251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ctr">
              <a:spcBef>
                <a:spcPts val="600"/>
              </a:spcBef>
              <a:defRPr sz="3700">
                <a:solidFill>
                  <a:srgbClr val="535353"/>
                </a:solidFill>
                <a:latin typeface="Gill Sans Light"/>
                <a:ea typeface="Gill Sans Light"/>
                <a:cs typeface="Gill Sans Light"/>
                <a:sym typeface="Gill Sans Light"/>
              </a:defRPr>
            </a:lvl1pPr>
          </a:lstStyle>
          <a:p>
            <a:r>
              <a:t>Business case for CCPI focussing on risk, compliance and related governance</a:t>
            </a:r>
          </a:p>
        </p:txBody>
      </p:sp>
      <p:sp>
        <p:nvSpPr>
          <p:cNvPr id="41" name="INSERT YOUR LOGO HERE"/>
          <p:cNvSpPr txBox="1"/>
          <p:nvPr/>
        </p:nvSpPr>
        <p:spPr>
          <a:xfrm>
            <a:off x="14418057" y="8975472"/>
            <a:ext cx="4977062" cy="8342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ctr">
              <a:spcBef>
                <a:spcPts val="600"/>
              </a:spcBef>
              <a:defRPr sz="2200">
                <a:solidFill>
                  <a:srgbClr val="535353"/>
                </a:solidFill>
                <a:latin typeface="Gill Sans Light"/>
                <a:ea typeface="Gill Sans Light"/>
                <a:cs typeface="Gill Sans Light"/>
                <a:sym typeface="Gill Sans Light"/>
              </a:defRPr>
            </a:lvl1pPr>
          </a:lstStyle>
          <a:p>
            <a:r>
              <a:t>INSERT YOUR LOGO HERE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extBox 3"/>
          <p:cNvSpPr txBox="1"/>
          <p:nvPr/>
        </p:nvSpPr>
        <p:spPr>
          <a:xfrm>
            <a:off x="1411442" y="4037209"/>
            <a:ext cx="6972429" cy="88024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7" tIns="91437" rIns="91437" bIns="91437">
            <a:spAutoFit/>
          </a:bodyPr>
          <a:lstStyle/>
          <a:p>
            <a:pPr>
              <a:spcBef>
                <a:spcPts val="2400"/>
              </a:spcBef>
              <a:buSzPct val="100000"/>
              <a:defRPr sz="3200">
                <a:solidFill>
                  <a:srgbClr val="535353"/>
                </a:solidFill>
                <a:latin typeface="Gill Sans SemiBold"/>
                <a:ea typeface="Gill Sans SemiBold"/>
                <a:cs typeface="Gill Sans SemiBold"/>
                <a:sym typeface="Gill Sans SemiBold"/>
              </a:defRPr>
            </a:pPr>
            <a:r>
              <a:rPr lang="en-GB" b="1" dirty="0"/>
              <a:t>What is the scope of the investment required? </a:t>
            </a:r>
            <a:r>
              <a:rPr lang="en-GB" dirty="0"/>
              <a:t>Potential costs to cover: </a:t>
            </a:r>
          </a:p>
          <a:p>
            <a:pPr>
              <a:spcBef>
                <a:spcPts val="2400"/>
              </a:spcBef>
              <a:buSzPct val="100000"/>
              <a:defRPr sz="3200">
                <a:solidFill>
                  <a:srgbClr val="535353"/>
                </a:solidFill>
                <a:latin typeface="Gill Sans SemiBold"/>
                <a:ea typeface="Gill Sans SemiBold"/>
                <a:cs typeface="Gill Sans SemiBold"/>
                <a:sym typeface="Gill Sans SemiBold"/>
              </a:defRPr>
            </a:pPr>
            <a:r>
              <a:rPr lang="en-GB" dirty="0"/>
              <a:t>• Time/salary for a project lead and compliance manager functions. </a:t>
            </a:r>
          </a:p>
          <a:p>
            <a:pPr>
              <a:spcBef>
                <a:spcPts val="2400"/>
              </a:spcBef>
              <a:buSzPct val="100000"/>
              <a:defRPr sz="3200">
                <a:solidFill>
                  <a:srgbClr val="535353"/>
                </a:solidFill>
                <a:latin typeface="Gill Sans SemiBold"/>
                <a:ea typeface="Gill Sans SemiBold"/>
                <a:cs typeface="Gill Sans SemiBold"/>
                <a:sym typeface="Gill Sans SemiBold"/>
              </a:defRPr>
            </a:pPr>
            <a:r>
              <a:rPr lang="en-GB" dirty="0"/>
              <a:t>• The cost of CCPI registration and verification which is dependent on annual turnover and company size and size/type of product sets with information to verify. We can ascertain these figures from the CCPI website.</a:t>
            </a:r>
          </a:p>
          <a:p>
            <a:pPr>
              <a:spcBef>
                <a:spcPts val="2400"/>
              </a:spcBef>
              <a:buSzPct val="100000"/>
              <a:defRPr sz="3200">
                <a:solidFill>
                  <a:srgbClr val="535353"/>
                </a:solidFill>
                <a:latin typeface="Gill Sans SemiBold"/>
                <a:ea typeface="Gill Sans SemiBold"/>
                <a:cs typeface="Gill Sans SemiBold"/>
                <a:sym typeface="Gill Sans SemiBold"/>
              </a:defRPr>
            </a:pPr>
            <a:r>
              <a:rPr lang="en-GB" dirty="0"/>
              <a:t>• Depending on our capability we may need to invest in IT to support effective Product Information Management. </a:t>
            </a:r>
          </a:p>
          <a:p>
            <a:pPr>
              <a:spcBef>
                <a:spcPts val="2400"/>
              </a:spcBef>
              <a:buSzPct val="100000"/>
              <a:defRPr sz="3200">
                <a:solidFill>
                  <a:srgbClr val="535353"/>
                </a:solidFill>
                <a:latin typeface="Gill Sans SemiBold"/>
                <a:ea typeface="Gill Sans SemiBold"/>
                <a:cs typeface="Gill Sans SemiBold"/>
                <a:sym typeface="Gill Sans SemiBold"/>
              </a:defRPr>
            </a:pPr>
            <a:r>
              <a:rPr lang="en-GB" dirty="0"/>
              <a:t>• It is recommended that this project has a Board sponsor.</a:t>
            </a:r>
            <a:endParaRPr dirty="0"/>
          </a:p>
        </p:txBody>
      </p:sp>
      <p:sp>
        <p:nvSpPr>
          <p:cNvPr id="119" name="Triangle"/>
          <p:cNvSpPr/>
          <p:nvPr/>
        </p:nvSpPr>
        <p:spPr>
          <a:xfrm>
            <a:off x="18609922" y="3871166"/>
            <a:ext cx="4381097" cy="2264445"/>
          </a:xfrm>
          <a:prstGeom prst="triangle">
            <a:avLst/>
          </a:prstGeom>
          <a:solidFill>
            <a:srgbClr val="7998AC"/>
          </a:solidFill>
          <a:ln w="12700">
            <a:solidFill>
              <a:srgbClr val="F5F6F4">
                <a:alpha val="17000"/>
              </a:srgbClr>
            </a:solidFill>
          </a:ln>
        </p:spPr>
        <p:txBody>
          <a:bodyPr lIns="45719" rIns="45719" anchor="ctr"/>
          <a:lstStyle/>
          <a:p>
            <a:pPr algn="ctr">
              <a:defRPr sz="2500">
                <a:solidFill>
                  <a:srgbClr val="FFFFFF"/>
                </a:solidFill>
                <a:latin typeface="Century Gothic"/>
                <a:ea typeface="Century Gothic"/>
                <a:cs typeface="Century Gothic"/>
                <a:sym typeface="Century Gothic"/>
              </a:defRPr>
            </a:pPr>
            <a:endParaRPr/>
          </a:p>
        </p:txBody>
      </p:sp>
      <p:sp>
        <p:nvSpPr>
          <p:cNvPr id="120" name="PRODUCTIVITY"/>
          <p:cNvSpPr txBox="1"/>
          <p:nvPr/>
        </p:nvSpPr>
        <p:spPr>
          <a:xfrm>
            <a:off x="18638287" y="5210183"/>
            <a:ext cx="4324368" cy="8806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500" b="1">
                <a:solidFill>
                  <a:srgbClr val="FFFFFF"/>
                </a:solidFill>
                <a:latin typeface="Gill Sans"/>
                <a:ea typeface="Gill Sans"/>
                <a:cs typeface="Gill Sans"/>
                <a:sym typeface="Gill Sans"/>
              </a:defRPr>
            </a:lvl1pPr>
          </a:lstStyle>
          <a:p>
            <a:r>
              <a:t>PRODUCTIVITY</a:t>
            </a:r>
          </a:p>
        </p:txBody>
      </p:sp>
      <p:sp>
        <p:nvSpPr>
          <p:cNvPr id="121" name="Rectangle"/>
          <p:cNvSpPr/>
          <p:nvPr/>
        </p:nvSpPr>
        <p:spPr>
          <a:xfrm>
            <a:off x="18628385" y="6220730"/>
            <a:ext cx="4344173" cy="1188454"/>
          </a:xfrm>
          <a:prstGeom prst="rect">
            <a:avLst/>
          </a:prstGeom>
          <a:solidFill>
            <a:srgbClr val="7998AC"/>
          </a:solidFill>
          <a:ln w="12700">
            <a:solidFill>
              <a:srgbClr val="F5F6F4">
                <a:alpha val="17000"/>
              </a:srgbClr>
            </a:solidFill>
          </a:ln>
        </p:spPr>
        <p:txBody>
          <a:bodyPr lIns="45719" rIns="45719" anchor="ctr"/>
          <a:lstStyle/>
          <a:p>
            <a:pPr algn="ctr">
              <a:defRPr sz="1900">
                <a:solidFill>
                  <a:srgbClr val="FFFFFF"/>
                </a:solidFill>
                <a:latin typeface="Century Gothic"/>
                <a:ea typeface="Century Gothic"/>
                <a:cs typeface="Century Gothic"/>
                <a:sym typeface="Century Gothic"/>
              </a:defRPr>
            </a:pPr>
            <a:endParaRPr/>
          </a:p>
        </p:txBody>
      </p:sp>
      <p:sp>
        <p:nvSpPr>
          <p:cNvPr id="122" name="POSITIVE STAKEHOLDER RELATIONS"/>
          <p:cNvSpPr txBox="1"/>
          <p:nvPr/>
        </p:nvSpPr>
        <p:spPr>
          <a:xfrm>
            <a:off x="18628385" y="6374612"/>
            <a:ext cx="4344173" cy="8806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1900">
                <a:solidFill>
                  <a:srgbClr val="FFFFFF"/>
                </a:solidFill>
                <a:latin typeface="Gill Sans"/>
                <a:ea typeface="Gill Sans"/>
                <a:cs typeface="Gill Sans"/>
                <a:sym typeface="Gill Sans"/>
              </a:defRPr>
            </a:lvl1pPr>
          </a:lstStyle>
          <a:p>
            <a:r>
              <a:t>POSITIVE STAKEHOLDER RELATIONS</a:t>
            </a:r>
          </a:p>
        </p:txBody>
      </p:sp>
      <p:sp>
        <p:nvSpPr>
          <p:cNvPr id="123" name="Rectangle"/>
          <p:cNvSpPr/>
          <p:nvPr/>
        </p:nvSpPr>
        <p:spPr>
          <a:xfrm>
            <a:off x="18628385" y="7510062"/>
            <a:ext cx="4344173" cy="1188453"/>
          </a:xfrm>
          <a:prstGeom prst="rect">
            <a:avLst/>
          </a:prstGeom>
          <a:solidFill>
            <a:srgbClr val="7998AC"/>
          </a:solidFill>
          <a:ln w="12700">
            <a:solidFill>
              <a:srgbClr val="F5F6F4">
                <a:alpha val="17000"/>
              </a:srgbClr>
            </a:solidFill>
          </a:ln>
        </p:spPr>
        <p:txBody>
          <a:bodyPr lIns="45719" rIns="45719" anchor="ctr"/>
          <a:lstStyle/>
          <a:p>
            <a:pPr algn="ctr">
              <a:defRPr sz="1900">
                <a:solidFill>
                  <a:srgbClr val="FFFFFF"/>
                </a:solidFill>
                <a:latin typeface="Century Gothic"/>
                <a:ea typeface="Century Gothic"/>
                <a:cs typeface="Century Gothic"/>
                <a:sym typeface="Century Gothic"/>
              </a:defRPr>
            </a:pPr>
            <a:endParaRPr/>
          </a:p>
        </p:txBody>
      </p:sp>
      <p:sp>
        <p:nvSpPr>
          <p:cNvPr id="124" name="OPERATIONAL EFFICIENCY"/>
          <p:cNvSpPr txBox="1"/>
          <p:nvPr/>
        </p:nvSpPr>
        <p:spPr>
          <a:xfrm>
            <a:off x="18628385" y="7663943"/>
            <a:ext cx="4344173" cy="8806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1900">
                <a:solidFill>
                  <a:srgbClr val="FFFFFF"/>
                </a:solidFill>
                <a:latin typeface="Gill Sans"/>
                <a:ea typeface="Gill Sans"/>
                <a:cs typeface="Gill Sans"/>
                <a:sym typeface="Gill Sans"/>
              </a:defRPr>
            </a:lvl1pPr>
          </a:lstStyle>
          <a:p>
            <a:r>
              <a:t>OPERATIONAL EFFICIENCY</a:t>
            </a:r>
          </a:p>
        </p:txBody>
      </p:sp>
      <p:sp>
        <p:nvSpPr>
          <p:cNvPr id="125" name="Rectangle"/>
          <p:cNvSpPr/>
          <p:nvPr/>
        </p:nvSpPr>
        <p:spPr>
          <a:xfrm>
            <a:off x="18628385" y="8799393"/>
            <a:ext cx="4344173" cy="1188454"/>
          </a:xfrm>
          <a:prstGeom prst="rect">
            <a:avLst/>
          </a:prstGeom>
          <a:solidFill>
            <a:srgbClr val="7998AC"/>
          </a:solidFill>
          <a:ln w="12700">
            <a:solidFill>
              <a:srgbClr val="F5F6F4">
                <a:alpha val="17000"/>
              </a:srgbClr>
            </a:solidFill>
          </a:ln>
        </p:spPr>
        <p:txBody>
          <a:bodyPr lIns="45719" rIns="45719" anchor="ctr"/>
          <a:lstStyle/>
          <a:p>
            <a:pPr algn="ctr">
              <a:defRPr sz="1900">
                <a:solidFill>
                  <a:srgbClr val="FFFFFF"/>
                </a:solidFill>
                <a:latin typeface="Century Gothic"/>
                <a:ea typeface="Century Gothic"/>
                <a:cs typeface="Century Gothic"/>
                <a:sym typeface="Century Gothic"/>
              </a:defRPr>
            </a:pPr>
            <a:endParaRPr/>
          </a:p>
        </p:txBody>
      </p:sp>
      <p:sp>
        <p:nvSpPr>
          <p:cNvPr id="126" name="TALENT ATTRACTION &amp; RETENTION"/>
          <p:cNvSpPr txBox="1"/>
          <p:nvPr/>
        </p:nvSpPr>
        <p:spPr>
          <a:xfrm>
            <a:off x="18628385" y="8953275"/>
            <a:ext cx="4344173" cy="8806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1900">
                <a:solidFill>
                  <a:srgbClr val="FFFFFF"/>
                </a:solidFill>
                <a:latin typeface="Gill Sans"/>
                <a:ea typeface="Gill Sans"/>
                <a:cs typeface="Gill Sans"/>
                <a:sym typeface="Gill Sans"/>
              </a:defRPr>
            </a:lvl1pPr>
          </a:lstStyle>
          <a:p>
            <a:r>
              <a:t>TALENT ATTRACTION &amp; RETENTION</a:t>
            </a:r>
          </a:p>
        </p:txBody>
      </p:sp>
      <p:sp>
        <p:nvSpPr>
          <p:cNvPr id="127" name="TextBox 2"/>
          <p:cNvSpPr txBox="1"/>
          <p:nvPr/>
        </p:nvSpPr>
        <p:spPr>
          <a:xfrm>
            <a:off x="2719139" y="2493206"/>
            <a:ext cx="16371855" cy="9829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spAutoFit/>
          </a:bodyPr>
          <a:lstStyle>
            <a:lvl1pPr>
              <a:defRPr sz="5300">
                <a:solidFill>
                  <a:srgbClr val="F6A704"/>
                </a:solidFill>
                <a:latin typeface="Gill Sans SemiBold"/>
                <a:ea typeface="Gill Sans SemiBold"/>
                <a:cs typeface="Gill Sans SemiBold"/>
                <a:sym typeface="Gill Sans SemiBold"/>
              </a:defRPr>
            </a:lvl1pPr>
          </a:lstStyle>
          <a:p>
            <a:r>
              <a:t>Opportunity and need…investment</a:t>
            </a:r>
          </a:p>
        </p:txBody>
      </p:sp>
      <p:sp>
        <p:nvSpPr>
          <p:cNvPr id="128" name="Rectangle"/>
          <p:cNvSpPr/>
          <p:nvPr/>
        </p:nvSpPr>
        <p:spPr>
          <a:xfrm>
            <a:off x="9392630" y="10172398"/>
            <a:ext cx="13574168" cy="1745754"/>
          </a:xfrm>
          <a:prstGeom prst="rect">
            <a:avLst/>
          </a:prstGeom>
          <a:solidFill>
            <a:srgbClr val="DDDDDD"/>
          </a:solidFill>
          <a:ln w="12700">
            <a:solidFill>
              <a:srgbClr val="F5F6F4">
                <a:alpha val="17000"/>
              </a:srgbClr>
            </a:solidFill>
          </a:ln>
        </p:spPr>
        <p:txBody>
          <a:bodyPr lIns="45719" rIns="45719" anchor="ctr"/>
          <a:lstStyle/>
          <a:p>
            <a:pPr algn="ctr">
              <a:defRPr sz="1800">
                <a:solidFill>
                  <a:srgbClr val="FFFFFF"/>
                </a:solidFill>
                <a:latin typeface="Century Gothic"/>
                <a:ea typeface="Century Gothic"/>
                <a:cs typeface="Century Gothic"/>
                <a:sym typeface="Century Gothic"/>
              </a:defRPr>
            </a:pPr>
            <a:endParaRPr/>
          </a:p>
        </p:txBody>
      </p:sp>
      <p:sp>
        <p:nvSpPr>
          <p:cNvPr id="129" name="BUILDING FOR THE FUTURE…"/>
          <p:cNvSpPr txBox="1"/>
          <p:nvPr/>
        </p:nvSpPr>
        <p:spPr>
          <a:xfrm>
            <a:off x="9392630" y="10565293"/>
            <a:ext cx="13574168" cy="9599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pPr algn="ctr">
              <a:defRPr sz="3200">
                <a:latin typeface="Gill Sans"/>
                <a:ea typeface="Gill Sans"/>
                <a:cs typeface="Gill Sans"/>
                <a:sym typeface="Gill Sans"/>
              </a:defRPr>
            </a:pPr>
            <a:r>
              <a:t>BUILDING FOR THE FUTURE</a:t>
            </a:r>
          </a:p>
          <a:p>
            <a:pPr algn="ctr">
              <a:defRPr sz="3200">
                <a:latin typeface="Gill Sans"/>
                <a:ea typeface="Gill Sans"/>
                <a:cs typeface="Gill Sans"/>
                <a:sym typeface="Gill Sans"/>
              </a:defRPr>
            </a:pPr>
            <a:r>
              <a:t>BUSINESS CASE FOR CCPI AND ETHICAL LEADERSHIP</a:t>
            </a:r>
          </a:p>
        </p:txBody>
      </p:sp>
      <p:sp>
        <p:nvSpPr>
          <p:cNvPr id="130" name="Rectangle"/>
          <p:cNvSpPr/>
          <p:nvPr/>
        </p:nvSpPr>
        <p:spPr>
          <a:xfrm>
            <a:off x="9411092" y="6220730"/>
            <a:ext cx="4296775" cy="1188454"/>
          </a:xfrm>
          <a:prstGeom prst="rect">
            <a:avLst/>
          </a:prstGeom>
          <a:solidFill>
            <a:srgbClr val="F6A704"/>
          </a:solidFill>
          <a:ln w="12700">
            <a:solidFill>
              <a:srgbClr val="F5F6F4">
                <a:alpha val="17000"/>
              </a:srgbClr>
            </a:solidFill>
          </a:ln>
        </p:spPr>
        <p:txBody>
          <a:bodyPr lIns="45719" rIns="45719" anchor="ctr"/>
          <a:lstStyle/>
          <a:p>
            <a:pPr algn="ctr">
              <a:defRPr sz="1900">
                <a:solidFill>
                  <a:srgbClr val="FFFFFF"/>
                </a:solidFill>
                <a:latin typeface="Century Gothic"/>
                <a:ea typeface="Century Gothic"/>
                <a:cs typeface="Century Gothic"/>
                <a:sym typeface="Century Gothic"/>
              </a:defRPr>
            </a:pPr>
            <a:endParaRPr/>
          </a:p>
        </p:txBody>
      </p:sp>
      <p:sp>
        <p:nvSpPr>
          <p:cNvPr id="131" name="REPUTATION MANAGEMENT"/>
          <p:cNvSpPr txBox="1"/>
          <p:nvPr/>
        </p:nvSpPr>
        <p:spPr>
          <a:xfrm>
            <a:off x="9411092" y="6374612"/>
            <a:ext cx="4296775" cy="8806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1900">
                <a:solidFill>
                  <a:srgbClr val="FFFFFF"/>
                </a:solidFill>
                <a:latin typeface="Gill Sans"/>
                <a:ea typeface="Gill Sans"/>
                <a:cs typeface="Gill Sans"/>
                <a:sym typeface="Gill Sans"/>
              </a:defRPr>
            </a:lvl1pPr>
          </a:lstStyle>
          <a:p>
            <a:r>
              <a:t>REPUTATION MANAGEMENT</a:t>
            </a:r>
          </a:p>
        </p:txBody>
      </p:sp>
      <p:sp>
        <p:nvSpPr>
          <p:cNvPr id="132" name="Triangle"/>
          <p:cNvSpPr/>
          <p:nvPr/>
        </p:nvSpPr>
        <p:spPr>
          <a:xfrm>
            <a:off x="9392631" y="3871166"/>
            <a:ext cx="4333698" cy="2264445"/>
          </a:xfrm>
          <a:prstGeom prst="triangle">
            <a:avLst/>
          </a:prstGeom>
          <a:solidFill>
            <a:srgbClr val="F6A704"/>
          </a:solidFill>
          <a:ln w="12700">
            <a:solidFill>
              <a:srgbClr val="F5F6F4">
                <a:alpha val="17000"/>
              </a:srgbClr>
            </a:solidFill>
          </a:ln>
        </p:spPr>
        <p:txBody>
          <a:bodyPr lIns="45719" rIns="45719" anchor="ctr"/>
          <a:lstStyle/>
          <a:p>
            <a:pPr algn="ctr">
              <a:defRPr sz="2500">
                <a:solidFill>
                  <a:srgbClr val="FFFFFF"/>
                </a:solidFill>
                <a:latin typeface="Century Gothic"/>
                <a:ea typeface="Century Gothic"/>
                <a:cs typeface="Century Gothic"/>
                <a:sym typeface="Century Gothic"/>
              </a:defRPr>
            </a:pPr>
            <a:endParaRPr/>
          </a:p>
        </p:txBody>
      </p:sp>
      <p:sp>
        <p:nvSpPr>
          <p:cNvPr id="133" name="RESILIENCE"/>
          <p:cNvSpPr txBox="1"/>
          <p:nvPr/>
        </p:nvSpPr>
        <p:spPr>
          <a:xfrm>
            <a:off x="10476056" y="5408259"/>
            <a:ext cx="2166849" cy="4845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500" b="1">
                <a:solidFill>
                  <a:srgbClr val="FFFFFF"/>
                </a:solidFill>
                <a:latin typeface="Gill Sans"/>
                <a:ea typeface="Gill Sans"/>
                <a:cs typeface="Gill Sans"/>
                <a:sym typeface="Gill Sans"/>
              </a:defRPr>
            </a:lvl1pPr>
          </a:lstStyle>
          <a:p>
            <a:r>
              <a:t>RESILIENCE</a:t>
            </a:r>
          </a:p>
        </p:txBody>
      </p:sp>
      <p:sp>
        <p:nvSpPr>
          <p:cNvPr id="134" name="Triangle"/>
          <p:cNvSpPr/>
          <p:nvPr/>
        </p:nvSpPr>
        <p:spPr>
          <a:xfrm>
            <a:off x="13983927" y="3871166"/>
            <a:ext cx="4381097" cy="2264445"/>
          </a:xfrm>
          <a:prstGeom prst="triangle">
            <a:avLst/>
          </a:prstGeom>
          <a:solidFill>
            <a:srgbClr val="71A187"/>
          </a:solidFill>
          <a:ln w="12700">
            <a:solidFill>
              <a:srgbClr val="F5F6F4">
                <a:alpha val="17000"/>
              </a:srgbClr>
            </a:solidFill>
          </a:ln>
        </p:spPr>
        <p:txBody>
          <a:bodyPr lIns="45719" rIns="45719" anchor="ctr"/>
          <a:lstStyle/>
          <a:p>
            <a:pPr algn="ctr">
              <a:defRPr sz="2500">
                <a:solidFill>
                  <a:srgbClr val="FFFFFF"/>
                </a:solidFill>
                <a:latin typeface="Century Gothic"/>
                <a:ea typeface="Century Gothic"/>
                <a:cs typeface="Century Gothic"/>
                <a:sym typeface="Century Gothic"/>
              </a:defRPr>
            </a:pPr>
            <a:endParaRPr/>
          </a:p>
        </p:txBody>
      </p:sp>
      <p:sp>
        <p:nvSpPr>
          <p:cNvPr id="135" name="GROWTH"/>
          <p:cNvSpPr txBox="1"/>
          <p:nvPr/>
        </p:nvSpPr>
        <p:spPr>
          <a:xfrm>
            <a:off x="15079202" y="5408259"/>
            <a:ext cx="2190548" cy="4845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500" b="1">
                <a:solidFill>
                  <a:srgbClr val="FFFFFF"/>
                </a:solidFill>
                <a:latin typeface="Gill Sans"/>
                <a:ea typeface="Gill Sans"/>
                <a:cs typeface="Gill Sans"/>
                <a:sym typeface="Gill Sans"/>
              </a:defRPr>
            </a:lvl1pPr>
          </a:lstStyle>
          <a:p>
            <a:r>
              <a:t>GROWTH</a:t>
            </a:r>
          </a:p>
        </p:txBody>
      </p:sp>
      <p:sp>
        <p:nvSpPr>
          <p:cNvPr id="136" name="Rectangle"/>
          <p:cNvSpPr/>
          <p:nvPr/>
        </p:nvSpPr>
        <p:spPr>
          <a:xfrm>
            <a:off x="14002390" y="6220730"/>
            <a:ext cx="4344172" cy="1188454"/>
          </a:xfrm>
          <a:prstGeom prst="rect">
            <a:avLst/>
          </a:prstGeom>
          <a:solidFill>
            <a:srgbClr val="71A187"/>
          </a:solidFill>
          <a:ln w="12700">
            <a:solidFill>
              <a:srgbClr val="F5F6F4">
                <a:alpha val="17000"/>
              </a:srgbClr>
            </a:solidFill>
          </a:ln>
        </p:spPr>
        <p:txBody>
          <a:bodyPr lIns="45719" rIns="45719" anchor="ctr"/>
          <a:lstStyle/>
          <a:p>
            <a:pPr algn="ctr">
              <a:defRPr sz="1900">
                <a:solidFill>
                  <a:srgbClr val="FFFFFF"/>
                </a:solidFill>
                <a:latin typeface="Century Gothic"/>
                <a:ea typeface="Century Gothic"/>
                <a:cs typeface="Century Gothic"/>
                <a:sym typeface="Century Gothic"/>
              </a:defRPr>
            </a:pPr>
            <a:endParaRPr/>
          </a:p>
        </p:txBody>
      </p:sp>
      <p:sp>
        <p:nvSpPr>
          <p:cNvPr id="137" name="STRENGTHENS BRAND"/>
          <p:cNvSpPr txBox="1"/>
          <p:nvPr/>
        </p:nvSpPr>
        <p:spPr>
          <a:xfrm>
            <a:off x="14002390" y="6572687"/>
            <a:ext cx="4344172" cy="4845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1900">
                <a:solidFill>
                  <a:srgbClr val="FFFFFF"/>
                </a:solidFill>
                <a:latin typeface="Gill Sans"/>
                <a:ea typeface="Gill Sans"/>
                <a:cs typeface="Gill Sans"/>
                <a:sym typeface="Gill Sans"/>
              </a:defRPr>
            </a:lvl1pPr>
          </a:lstStyle>
          <a:p>
            <a:r>
              <a:t>STRENGTHENS BRAND</a:t>
            </a:r>
          </a:p>
        </p:txBody>
      </p:sp>
      <p:sp>
        <p:nvSpPr>
          <p:cNvPr id="138" name="Rectangle"/>
          <p:cNvSpPr/>
          <p:nvPr/>
        </p:nvSpPr>
        <p:spPr>
          <a:xfrm>
            <a:off x="9411092" y="7510062"/>
            <a:ext cx="4296775" cy="1188453"/>
          </a:xfrm>
          <a:prstGeom prst="rect">
            <a:avLst/>
          </a:prstGeom>
          <a:solidFill>
            <a:srgbClr val="F6A704"/>
          </a:solidFill>
          <a:ln w="12700">
            <a:solidFill>
              <a:srgbClr val="F5F6F4">
                <a:alpha val="17000"/>
              </a:srgbClr>
            </a:solidFill>
          </a:ln>
        </p:spPr>
        <p:txBody>
          <a:bodyPr lIns="45719" rIns="45719" anchor="ctr"/>
          <a:lstStyle/>
          <a:p>
            <a:pPr algn="ctr">
              <a:defRPr sz="1900">
                <a:solidFill>
                  <a:srgbClr val="FFFFFF"/>
                </a:solidFill>
                <a:latin typeface="Century Gothic"/>
                <a:ea typeface="Century Gothic"/>
                <a:cs typeface="Century Gothic"/>
                <a:sym typeface="Century Gothic"/>
              </a:defRPr>
            </a:pPr>
            <a:endParaRPr/>
          </a:p>
        </p:txBody>
      </p:sp>
      <p:sp>
        <p:nvSpPr>
          <p:cNvPr id="139" name="REDUCED SUPPLY CHAIN RISK"/>
          <p:cNvSpPr txBox="1"/>
          <p:nvPr/>
        </p:nvSpPr>
        <p:spPr>
          <a:xfrm>
            <a:off x="9411092" y="7663943"/>
            <a:ext cx="4296775" cy="8806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1900">
                <a:solidFill>
                  <a:srgbClr val="FFFFFF"/>
                </a:solidFill>
                <a:latin typeface="Gill Sans"/>
                <a:ea typeface="Gill Sans"/>
                <a:cs typeface="Gill Sans"/>
                <a:sym typeface="Gill Sans"/>
              </a:defRPr>
            </a:lvl1pPr>
          </a:lstStyle>
          <a:p>
            <a:r>
              <a:t>REDUCED SUPPLY CHAIN RISK </a:t>
            </a:r>
          </a:p>
        </p:txBody>
      </p:sp>
      <p:sp>
        <p:nvSpPr>
          <p:cNvPr id="140" name="Rectangle"/>
          <p:cNvSpPr/>
          <p:nvPr/>
        </p:nvSpPr>
        <p:spPr>
          <a:xfrm>
            <a:off x="9411092" y="8799393"/>
            <a:ext cx="4296775" cy="1188454"/>
          </a:xfrm>
          <a:prstGeom prst="rect">
            <a:avLst/>
          </a:prstGeom>
          <a:solidFill>
            <a:srgbClr val="F6A704"/>
          </a:solidFill>
          <a:ln w="12700">
            <a:solidFill>
              <a:srgbClr val="F5F6F4">
                <a:alpha val="17000"/>
              </a:srgbClr>
            </a:solidFill>
          </a:ln>
        </p:spPr>
        <p:txBody>
          <a:bodyPr lIns="45719" rIns="45719" anchor="ctr"/>
          <a:lstStyle/>
          <a:p>
            <a:pPr algn="ctr">
              <a:defRPr sz="1900">
                <a:solidFill>
                  <a:srgbClr val="FFFFFF"/>
                </a:solidFill>
                <a:latin typeface="Century Gothic"/>
                <a:ea typeface="Century Gothic"/>
                <a:cs typeface="Century Gothic"/>
                <a:sym typeface="Century Gothic"/>
              </a:defRPr>
            </a:pPr>
            <a:endParaRPr/>
          </a:p>
        </p:txBody>
      </p:sp>
      <p:sp>
        <p:nvSpPr>
          <p:cNvPr id="141" name="REGULATORY COMPLIANCE"/>
          <p:cNvSpPr txBox="1"/>
          <p:nvPr/>
        </p:nvSpPr>
        <p:spPr>
          <a:xfrm>
            <a:off x="9411092" y="8953275"/>
            <a:ext cx="4296775" cy="8806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1900">
                <a:solidFill>
                  <a:srgbClr val="FFFFFF"/>
                </a:solidFill>
                <a:latin typeface="Gill Sans"/>
                <a:ea typeface="Gill Sans"/>
                <a:cs typeface="Gill Sans"/>
                <a:sym typeface="Gill Sans"/>
              </a:defRPr>
            </a:lvl1pPr>
          </a:lstStyle>
          <a:p>
            <a:r>
              <a:t>REGULATORY COMPLIANCE</a:t>
            </a:r>
          </a:p>
        </p:txBody>
      </p:sp>
      <p:sp>
        <p:nvSpPr>
          <p:cNvPr id="142" name="Rectangle"/>
          <p:cNvSpPr/>
          <p:nvPr/>
        </p:nvSpPr>
        <p:spPr>
          <a:xfrm>
            <a:off x="14002390" y="7510062"/>
            <a:ext cx="4344172" cy="1188453"/>
          </a:xfrm>
          <a:prstGeom prst="rect">
            <a:avLst/>
          </a:prstGeom>
          <a:solidFill>
            <a:srgbClr val="71A187"/>
          </a:solidFill>
          <a:ln w="12700">
            <a:solidFill>
              <a:srgbClr val="F5F6F4">
                <a:alpha val="17000"/>
              </a:srgbClr>
            </a:solidFill>
          </a:ln>
        </p:spPr>
        <p:txBody>
          <a:bodyPr lIns="45719" rIns="45719" anchor="ctr"/>
          <a:lstStyle/>
          <a:p>
            <a:pPr algn="ctr">
              <a:defRPr sz="1900">
                <a:solidFill>
                  <a:srgbClr val="FFFFFF"/>
                </a:solidFill>
                <a:latin typeface="Century Gothic"/>
                <a:ea typeface="Century Gothic"/>
                <a:cs typeface="Century Gothic"/>
                <a:sym typeface="Century Gothic"/>
              </a:defRPr>
            </a:pPr>
            <a:endParaRPr/>
          </a:p>
        </p:txBody>
      </p:sp>
      <p:sp>
        <p:nvSpPr>
          <p:cNvPr id="143" name="MARKET DIFFERENTIATION"/>
          <p:cNvSpPr txBox="1"/>
          <p:nvPr/>
        </p:nvSpPr>
        <p:spPr>
          <a:xfrm>
            <a:off x="14002390" y="7862020"/>
            <a:ext cx="4344172" cy="4845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1900">
                <a:solidFill>
                  <a:srgbClr val="FFFFFF"/>
                </a:solidFill>
                <a:latin typeface="Gill Sans"/>
                <a:ea typeface="Gill Sans"/>
                <a:cs typeface="Gill Sans"/>
                <a:sym typeface="Gill Sans"/>
              </a:defRPr>
            </a:lvl1pPr>
          </a:lstStyle>
          <a:p>
            <a:r>
              <a:t>MARKET DIFFERENTIATION</a:t>
            </a:r>
          </a:p>
        </p:txBody>
      </p:sp>
      <p:sp>
        <p:nvSpPr>
          <p:cNvPr id="144" name="Rectangle"/>
          <p:cNvSpPr/>
          <p:nvPr/>
        </p:nvSpPr>
        <p:spPr>
          <a:xfrm>
            <a:off x="14002390" y="8799393"/>
            <a:ext cx="4344172" cy="1188454"/>
          </a:xfrm>
          <a:prstGeom prst="rect">
            <a:avLst/>
          </a:prstGeom>
          <a:solidFill>
            <a:srgbClr val="71A187"/>
          </a:solidFill>
          <a:ln w="12700">
            <a:solidFill>
              <a:srgbClr val="F5F6F4">
                <a:alpha val="17000"/>
              </a:srgbClr>
            </a:solidFill>
          </a:ln>
        </p:spPr>
        <p:txBody>
          <a:bodyPr lIns="45719" rIns="45719" anchor="ctr"/>
          <a:lstStyle/>
          <a:p>
            <a:pPr algn="ctr">
              <a:defRPr sz="1900">
                <a:solidFill>
                  <a:srgbClr val="FFFFFF"/>
                </a:solidFill>
                <a:latin typeface="Century Gothic"/>
                <a:ea typeface="Century Gothic"/>
                <a:cs typeface="Century Gothic"/>
                <a:sym typeface="Century Gothic"/>
              </a:defRPr>
            </a:pPr>
            <a:endParaRPr/>
          </a:p>
        </p:txBody>
      </p:sp>
      <p:sp>
        <p:nvSpPr>
          <p:cNvPr id="145" name="STRATEGIC AGILITY"/>
          <p:cNvSpPr txBox="1"/>
          <p:nvPr/>
        </p:nvSpPr>
        <p:spPr>
          <a:xfrm>
            <a:off x="14002390" y="9151351"/>
            <a:ext cx="4344172" cy="4845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1900">
                <a:solidFill>
                  <a:srgbClr val="FFFFFF"/>
                </a:solidFill>
                <a:latin typeface="Gill Sans"/>
                <a:ea typeface="Gill Sans"/>
                <a:cs typeface="Gill Sans"/>
                <a:sym typeface="Gill Sans"/>
              </a:defRPr>
            </a:lvl1pPr>
          </a:lstStyle>
          <a:p>
            <a:r>
              <a:t>STRATEGIC AGILITY</a:t>
            </a:r>
          </a:p>
        </p:txBody>
      </p:sp>
      <p:sp>
        <p:nvSpPr>
          <p:cNvPr id="146" name="INSERT YOUR LOGO HERE"/>
          <p:cNvSpPr txBox="1"/>
          <p:nvPr/>
        </p:nvSpPr>
        <p:spPr>
          <a:xfrm>
            <a:off x="18803791" y="582301"/>
            <a:ext cx="4977062" cy="8342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ctr">
              <a:spcBef>
                <a:spcPts val="600"/>
              </a:spcBef>
              <a:defRPr sz="2200">
                <a:solidFill>
                  <a:srgbClr val="535353"/>
                </a:solidFill>
                <a:latin typeface="Gill Sans Light"/>
                <a:ea typeface="Gill Sans Light"/>
                <a:cs typeface="Gill Sans Light"/>
                <a:sym typeface="Gill Sans Light"/>
              </a:defRPr>
            </a:lvl1pPr>
          </a:lstStyle>
          <a:p>
            <a:r>
              <a:t>INSERT YOUR LOGO HERE</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TextBox 2"/>
          <p:cNvSpPr txBox="1"/>
          <p:nvPr/>
        </p:nvSpPr>
        <p:spPr>
          <a:xfrm>
            <a:off x="2719139" y="2493206"/>
            <a:ext cx="18434546" cy="9829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spAutoFit/>
          </a:bodyPr>
          <a:lstStyle>
            <a:lvl1pPr>
              <a:defRPr sz="5300">
                <a:solidFill>
                  <a:srgbClr val="F6A704"/>
                </a:solidFill>
                <a:latin typeface="Gill Sans SemiBold"/>
                <a:ea typeface="Gill Sans SemiBold"/>
                <a:cs typeface="Gill Sans SemiBold"/>
                <a:sym typeface="Gill Sans SemiBold"/>
              </a:defRPr>
            </a:lvl1pPr>
          </a:lstStyle>
          <a:p>
            <a:r>
              <a:t>What our competitors and other manufacturers are doing…</a:t>
            </a:r>
          </a:p>
        </p:txBody>
      </p:sp>
      <p:sp>
        <p:nvSpPr>
          <p:cNvPr id="149" name="TextBox 3"/>
          <p:cNvSpPr txBox="1"/>
          <p:nvPr/>
        </p:nvSpPr>
        <p:spPr>
          <a:xfrm>
            <a:off x="5907414" y="4281220"/>
            <a:ext cx="12496801" cy="19354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spAutoFit/>
          </a:bodyPr>
          <a:lstStyle/>
          <a:p>
            <a:pPr marL="228600" indent="-228600">
              <a:spcBef>
                <a:spcPts val="2400"/>
              </a:spcBef>
              <a:buSzPct val="100000"/>
              <a:buChar char="•"/>
              <a:defRPr sz="3200">
                <a:solidFill>
                  <a:srgbClr val="535353"/>
                </a:solidFill>
                <a:latin typeface="Gill Sans SemiBold"/>
                <a:ea typeface="Gill Sans SemiBold"/>
                <a:cs typeface="Gill Sans SemiBold"/>
                <a:sym typeface="Gill Sans SemiBold"/>
              </a:defRPr>
            </a:pPr>
            <a:r>
              <a:t>Insert any examples you can provide here </a:t>
            </a:r>
          </a:p>
          <a:p>
            <a:pPr marL="228600" indent="-228600">
              <a:spcBef>
                <a:spcPts val="2400"/>
              </a:spcBef>
              <a:buSzPct val="100000"/>
              <a:buChar char="•"/>
              <a:defRPr sz="3200">
                <a:solidFill>
                  <a:srgbClr val="535353"/>
                </a:solidFill>
                <a:latin typeface="Gill Sans SemiBold"/>
                <a:ea typeface="Gill Sans SemiBold"/>
                <a:cs typeface="Gill Sans SemiBold"/>
                <a:sym typeface="Gill Sans SemiBold"/>
              </a:defRPr>
            </a:pPr>
            <a:r>
              <a:t>Are competitors engaging with third-party verification programs such as CCPI which will give them competitive advantage</a:t>
            </a:r>
          </a:p>
        </p:txBody>
      </p:sp>
      <p:sp>
        <p:nvSpPr>
          <p:cNvPr id="150" name="INSERT YOUR LOGO HERE"/>
          <p:cNvSpPr txBox="1"/>
          <p:nvPr/>
        </p:nvSpPr>
        <p:spPr>
          <a:xfrm>
            <a:off x="18803791" y="582301"/>
            <a:ext cx="4977062" cy="8342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ctr">
              <a:spcBef>
                <a:spcPts val="600"/>
              </a:spcBef>
              <a:defRPr sz="2200">
                <a:solidFill>
                  <a:srgbClr val="535353"/>
                </a:solidFill>
                <a:latin typeface="Gill Sans Light"/>
                <a:ea typeface="Gill Sans Light"/>
                <a:cs typeface="Gill Sans Light"/>
                <a:sym typeface="Gill Sans Light"/>
              </a:defRPr>
            </a:lvl1pPr>
          </a:lstStyle>
          <a:p>
            <a:r>
              <a:t>INSERT YOUR LOGO HERE</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 name="Picture 5" descr="Picture 5"/>
          <p:cNvPicPr>
            <a:picLocks noChangeAspect="1"/>
          </p:cNvPicPr>
          <p:nvPr/>
        </p:nvPicPr>
        <p:blipFill>
          <a:blip r:embed="rId2"/>
          <a:srcRect t="11856" b="1605"/>
          <a:stretch>
            <a:fillRect/>
          </a:stretch>
        </p:blipFill>
        <p:spPr>
          <a:xfrm>
            <a:off x="42" y="1632366"/>
            <a:ext cx="24476261" cy="11914699"/>
          </a:xfrm>
          <a:prstGeom prst="rect">
            <a:avLst/>
          </a:prstGeom>
          <a:ln w="12700">
            <a:miter lim="400000"/>
          </a:ln>
        </p:spPr>
      </p:pic>
      <p:sp>
        <p:nvSpPr>
          <p:cNvPr id="153" name="Rectangle 81"/>
          <p:cNvSpPr/>
          <p:nvPr/>
        </p:nvSpPr>
        <p:spPr>
          <a:xfrm>
            <a:off x="11433364" y="5367158"/>
            <a:ext cx="10946446" cy="4445001"/>
          </a:xfrm>
          <a:prstGeom prst="rect">
            <a:avLst/>
          </a:prstGeom>
          <a:solidFill>
            <a:srgbClr val="FFFFFF"/>
          </a:solidFill>
          <a:ln w="12700">
            <a:miter lim="400000"/>
          </a:ln>
        </p:spPr>
        <p:txBody>
          <a:bodyPr lIns="45719" rIns="45719"/>
          <a:lstStyle/>
          <a:p>
            <a:pPr>
              <a:defRPr sz="1800">
                <a:solidFill>
                  <a:srgbClr val="FFFFFF"/>
                </a:solidFill>
                <a:latin typeface="Century Gothic"/>
                <a:ea typeface="Century Gothic"/>
                <a:cs typeface="Century Gothic"/>
                <a:sym typeface="Century Gothic"/>
              </a:defRPr>
            </a:pPr>
            <a:endParaRPr/>
          </a:p>
        </p:txBody>
      </p:sp>
      <p:sp>
        <p:nvSpPr>
          <p:cNvPr id="154" name="Rectangle 83"/>
          <p:cNvSpPr/>
          <p:nvPr/>
        </p:nvSpPr>
        <p:spPr>
          <a:xfrm>
            <a:off x="11766510" y="5748158"/>
            <a:ext cx="10280152" cy="3683001"/>
          </a:xfrm>
          <a:prstGeom prst="rect">
            <a:avLst/>
          </a:prstGeom>
          <a:ln w="6350" cap="sq">
            <a:solidFill>
              <a:srgbClr val="535353"/>
            </a:solidFill>
            <a:miter/>
          </a:ln>
        </p:spPr>
        <p:txBody>
          <a:bodyPr lIns="45719" rIns="45719"/>
          <a:lstStyle/>
          <a:p>
            <a:pPr>
              <a:defRPr sz="1800">
                <a:solidFill>
                  <a:srgbClr val="FFFFFF"/>
                </a:solidFill>
                <a:latin typeface="Century Gothic"/>
                <a:ea typeface="Century Gothic"/>
                <a:cs typeface="Century Gothic"/>
                <a:sym typeface="Century Gothic"/>
              </a:defRPr>
            </a:pPr>
            <a:endParaRPr/>
          </a:p>
        </p:txBody>
      </p:sp>
      <p:sp>
        <p:nvSpPr>
          <p:cNvPr id="155" name="TextBox 3"/>
          <p:cNvSpPr txBox="1"/>
          <p:nvPr/>
        </p:nvSpPr>
        <p:spPr>
          <a:xfrm>
            <a:off x="11915884" y="7147054"/>
            <a:ext cx="9981407" cy="8686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spAutoFit/>
          </a:bodyPr>
          <a:lstStyle/>
          <a:p>
            <a:pPr lvl="1" algn="ctr">
              <a:defRPr sz="4800">
                <a:solidFill>
                  <a:srgbClr val="535353"/>
                </a:solidFill>
                <a:latin typeface="Gill Sans Light"/>
                <a:ea typeface="Gill Sans Light"/>
                <a:cs typeface="Gill Sans Light"/>
                <a:sym typeface="Gill Sans Light"/>
              </a:defRPr>
            </a:pPr>
            <a:r>
              <a:t>OUR RESPONSE</a:t>
            </a:r>
          </a:p>
        </p:txBody>
      </p:sp>
      <p:sp>
        <p:nvSpPr>
          <p:cNvPr id="156" name="INSERT YOUR LOGO HERE"/>
          <p:cNvSpPr txBox="1"/>
          <p:nvPr/>
        </p:nvSpPr>
        <p:spPr>
          <a:xfrm>
            <a:off x="18803791" y="582301"/>
            <a:ext cx="4977062" cy="8342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ctr">
              <a:spcBef>
                <a:spcPts val="600"/>
              </a:spcBef>
              <a:defRPr sz="2200">
                <a:solidFill>
                  <a:srgbClr val="535353"/>
                </a:solidFill>
                <a:latin typeface="Gill Sans Light"/>
                <a:ea typeface="Gill Sans Light"/>
                <a:cs typeface="Gill Sans Light"/>
                <a:sym typeface="Gill Sans Light"/>
              </a:defRPr>
            </a:lvl1pPr>
          </a:lstStyle>
          <a:p>
            <a:r>
              <a:t>INSERT YOUR LOGO HERE</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TextBox 3"/>
          <p:cNvSpPr txBox="1"/>
          <p:nvPr/>
        </p:nvSpPr>
        <p:spPr>
          <a:xfrm>
            <a:off x="2719139" y="4630183"/>
            <a:ext cx="9409465" cy="5605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spAutoFit/>
          </a:bodyPr>
          <a:lstStyle/>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t>We </a:t>
            </a:r>
            <a:r>
              <a:rPr>
                <a:latin typeface="Gill Sans SemiBold"/>
                <a:ea typeface="Gill Sans SemiBold"/>
                <a:cs typeface="Gill Sans SemiBold"/>
                <a:sym typeface="Gill Sans SemiBold"/>
              </a:rPr>
              <a:t>update our processes and systems so that</a:t>
            </a:r>
            <a:r>
              <a:t> we are confident that our products and services that we sell are all </a:t>
            </a:r>
            <a:r>
              <a:rPr>
                <a:latin typeface="Gill Sans SemiBold"/>
                <a:ea typeface="Gill Sans SemiBold"/>
                <a:cs typeface="Gill Sans SemiBold"/>
                <a:sym typeface="Gill Sans SemiBold"/>
              </a:rPr>
              <a:t>underpinned by robust management processes, competency, training, understanding and knowledge/awareness.</a:t>
            </a:r>
          </a:p>
          <a:p>
            <a:pPr marL="228600" indent="-228600">
              <a:spcBef>
                <a:spcPts val="2400"/>
              </a:spcBef>
              <a:buSzPct val="100000"/>
              <a:buChar char="•"/>
              <a:defRPr sz="3200">
                <a:solidFill>
                  <a:srgbClr val="535353"/>
                </a:solidFill>
                <a:latin typeface="Gill Sans SemiBold"/>
                <a:ea typeface="Gill Sans SemiBold"/>
                <a:cs typeface="Gill Sans SemiBold"/>
                <a:sym typeface="Gill Sans SemiBold"/>
              </a:defRPr>
            </a:pPr>
            <a:r>
              <a:t>We achieve independent verification against the Code for Construction Product Information.</a:t>
            </a:r>
          </a:p>
          <a:p>
            <a:pPr marL="228600" indent="-228600">
              <a:spcBef>
                <a:spcPts val="2400"/>
              </a:spcBef>
              <a:buSzPct val="100000"/>
              <a:buChar char="•"/>
              <a:defRPr sz="3200">
                <a:solidFill>
                  <a:srgbClr val="535353"/>
                </a:solidFill>
                <a:latin typeface="Gill Sans"/>
                <a:ea typeface="Gill Sans"/>
                <a:cs typeface="Gill Sans"/>
                <a:sym typeface="Gill Sans"/>
              </a:defRPr>
            </a:pPr>
            <a:r>
              <a:rPr>
                <a:latin typeface="Gill Sans SemiBold"/>
                <a:ea typeface="Gill Sans SemiBold"/>
                <a:cs typeface="Gill Sans SemiBold"/>
                <a:sym typeface="Gill Sans SemiBold"/>
              </a:rPr>
              <a:t>We utilise CCPI verification to promote our business with customers, clients, insurers, procurement frameworks, shareholders etc…</a:t>
            </a:r>
            <a:r>
              <a:t> </a:t>
            </a:r>
          </a:p>
        </p:txBody>
      </p:sp>
      <p:sp>
        <p:nvSpPr>
          <p:cNvPr id="159" name="TextBox 2"/>
          <p:cNvSpPr txBox="1"/>
          <p:nvPr/>
        </p:nvSpPr>
        <p:spPr>
          <a:xfrm>
            <a:off x="2719139" y="2493206"/>
            <a:ext cx="16371855" cy="9829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spAutoFit/>
          </a:bodyPr>
          <a:lstStyle>
            <a:lvl1pPr>
              <a:defRPr sz="5300">
                <a:solidFill>
                  <a:srgbClr val="F6A704"/>
                </a:solidFill>
                <a:latin typeface="Gill Sans SemiBold"/>
                <a:ea typeface="Gill Sans SemiBold"/>
                <a:cs typeface="Gill Sans SemiBold"/>
                <a:sym typeface="Gill Sans SemiBold"/>
              </a:defRPr>
            </a:lvl1pPr>
          </a:lstStyle>
          <a:p>
            <a:r>
              <a:t>Success criteria</a:t>
            </a:r>
          </a:p>
        </p:txBody>
      </p:sp>
      <p:pic>
        <p:nvPicPr>
          <p:cNvPr id="160" name="Picture 3" descr="Picture 3"/>
          <p:cNvPicPr>
            <a:picLocks noChangeAspect="1"/>
          </p:cNvPicPr>
          <p:nvPr/>
        </p:nvPicPr>
        <p:blipFill>
          <a:blip r:embed="rId3"/>
          <a:stretch>
            <a:fillRect/>
          </a:stretch>
        </p:blipFill>
        <p:spPr>
          <a:xfrm>
            <a:off x="15524655" y="4263524"/>
            <a:ext cx="5735459" cy="4724703"/>
          </a:xfrm>
          <a:prstGeom prst="rect">
            <a:avLst/>
          </a:prstGeom>
          <a:ln w="12700">
            <a:miter lim="400000"/>
          </a:ln>
        </p:spPr>
      </p:pic>
      <p:sp>
        <p:nvSpPr>
          <p:cNvPr id="161" name="INSERT YOUR LOGO HERE"/>
          <p:cNvSpPr txBox="1"/>
          <p:nvPr/>
        </p:nvSpPr>
        <p:spPr>
          <a:xfrm>
            <a:off x="18803791" y="582301"/>
            <a:ext cx="4977062" cy="8342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ctr">
              <a:spcBef>
                <a:spcPts val="600"/>
              </a:spcBef>
              <a:defRPr sz="2200">
                <a:solidFill>
                  <a:srgbClr val="535353"/>
                </a:solidFill>
                <a:latin typeface="Gill Sans Light"/>
                <a:ea typeface="Gill Sans Light"/>
                <a:cs typeface="Gill Sans Light"/>
                <a:sym typeface="Gill Sans Light"/>
              </a:defRPr>
            </a:lvl1pPr>
          </a:lstStyle>
          <a:p>
            <a:r>
              <a:t>INSERT YOUR LOGO HERE</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5" name="Group"/>
          <p:cNvGrpSpPr/>
          <p:nvPr/>
        </p:nvGrpSpPr>
        <p:grpSpPr>
          <a:xfrm>
            <a:off x="13077015" y="4263524"/>
            <a:ext cx="8897969" cy="8536848"/>
            <a:chOff x="0" y="0"/>
            <a:chExt cx="8897967" cy="8536847"/>
          </a:xfrm>
        </p:grpSpPr>
        <p:pic>
          <p:nvPicPr>
            <p:cNvPr id="163" name="shutterstock_137621282 [Converted].ai" descr="shutterstock_137621282 [Converted].ai"/>
            <p:cNvPicPr>
              <a:picLocks noChangeAspect="1"/>
            </p:cNvPicPr>
            <p:nvPr/>
          </p:nvPicPr>
          <p:blipFill>
            <a:blip r:embed="rId3"/>
            <a:srcRect b="8626"/>
            <a:stretch>
              <a:fillRect/>
            </a:stretch>
          </p:blipFill>
          <p:spPr>
            <a:xfrm>
              <a:off x="0" y="0"/>
              <a:ext cx="8897968" cy="8536848"/>
            </a:xfrm>
            <a:prstGeom prst="rect">
              <a:avLst/>
            </a:prstGeom>
            <a:ln w="12700" cap="flat">
              <a:noFill/>
              <a:miter lim="400000"/>
            </a:ln>
            <a:effectLst/>
          </p:spPr>
        </p:pic>
        <p:pic>
          <p:nvPicPr>
            <p:cNvPr id="164" name="Screenshot 2023-03-15 at 10-44-24 Home - Code for Construction Product Information.png" descr="Screenshot 2023-03-15 at 10-44-24 Home - Code for Construction Product Information.png"/>
            <p:cNvPicPr>
              <a:picLocks noChangeAspect="1"/>
            </p:cNvPicPr>
            <p:nvPr/>
          </p:nvPicPr>
          <p:blipFill>
            <a:blip r:embed="rId4"/>
            <a:srcRect b="84249"/>
            <a:stretch>
              <a:fillRect/>
            </a:stretch>
          </p:blipFill>
          <p:spPr>
            <a:xfrm>
              <a:off x="350141" y="321463"/>
              <a:ext cx="8197641" cy="4962489"/>
            </a:xfrm>
            <a:prstGeom prst="rect">
              <a:avLst/>
            </a:prstGeom>
            <a:ln w="12700" cap="flat">
              <a:noFill/>
              <a:miter lim="400000"/>
            </a:ln>
            <a:effectLst/>
          </p:spPr>
        </p:pic>
      </p:grpSp>
      <p:sp>
        <p:nvSpPr>
          <p:cNvPr id="166" name="TextBox 2"/>
          <p:cNvSpPr txBox="1"/>
          <p:nvPr/>
        </p:nvSpPr>
        <p:spPr>
          <a:xfrm>
            <a:off x="2719139" y="2493206"/>
            <a:ext cx="16371855" cy="9829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spAutoFit/>
          </a:bodyPr>
          <a:lstStyle>
            <a:lvl1pPr>
              <a:defRPr sz="5300">
                <a:solidFill>
                  <a:srgbClr val="F6A704"/>
                </a:solidFill>
                <a:latin typeface="Gill Sans SemiBold"/>
                <a:ea typeface="Gill Sans SemiBold"/>
                <a:cs typeface="Gill Sans SemiBold"/>
                <a:sym typeface="Gill Sans SemiBold"/>
              </a:defRPr>
            </a:lvl1pPr>
          </a:lstStyle>
          <a:p>
            <a:r>
              <a:t>3 recommended next steps</a:t>
            </a:r>
          </a:p>
        </p:txBody>
      </p:sp>
      <p:sp>
        <p:nvSpPr>
          <p:cNvPr id="167" name="TextBox 3"/>
          <p:cNvSpPr txBox="1"/>
          <p:nvPr/>
        </p:nvSpPr>
        <p:spPr>
          <a:xfrm>
            <a:off x="2719139" y="4263524"/>
            <a:ext cx="9013760" cy="46278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spAutoFit/>
          </a:bodyPr>
          <a:lstStyle/>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t>Use our </a:t>
            </a:r>
            <a:r>
              <a:rPr>
                <a:latin typeface="Gill Sans SemiBold"/>
                <a:ea typeface="Gill Sans SemiBold"/>
                <a:cs typeface="Gill Sans SemiBold"/>
                <a:sym typeface="Gill Sans SemiBold"/>
              </a:rPr>
              <a:t>leadership to support change </a:t>
            </a:r>
          </a:p>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t>In the current context we are working in </a:t>
            </a:r>
            <a:r>
              <a:rPr>
                <a:latin typeface="Gill Sans SemiBold"/>
                <a:ea typeface="Gill Sans SemiBold"/>
                <a:cs typeface="Gill Sans SemiBold"/>
                <a:sym typeface="Gill Sans SemiBold"/>
              </a:rPr>
              <a:t>conduct a high-level risk and exposure analysis to target and inform risk, compliance and related governance actions</a:t>
            </a:r>
            <a:r>
              <a:t> </a:t>
            </a:r>
          </a:p>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t>Pursue </a:t>
            </a:r>
            <a:r>
              <a:rPr>
                <a:latin typeface="Gill Sans SemiBold"/>
                <a:ea typeface="Gill Sans SemiBold"/>
                <a:cs typeface="Gill Sans SemiBold"/>
                <a:sym typeface="Gill Sans SemiBold"/>
              </a:rPr>
              <a:t>CCPI verification</a:t>
            </a:r>
            <a:r>
              <a:t> – register to at www.cpicode.org.uk, appoint a lead, sign up </a:t>
            </a:r>
            <a:br/>
            <a:r>
              <a:t>to go through the assessment process  </a:t>
            </a:r>
          </a:p>
        </p:txBody>
      </p:sp>
      <p:pic>
        <p:nvPicPr>
          <p:cNvPr id="168" name="Picture 3" descr="Picture 3"/>
          <p:cNvPicPr>
            <a:picLocks noChangeAspect="1"/>
          </p:cNvPicPr>
          <p:nvPr/>
        </p:nvPicPr>
        <p:blipFill>
          <a:blip r:embed="rId5"/>
          <a:stretch>
            <a:fillRect/>
          </a:stretch>
        </p:blipFill>
        <p:spPr>
          <a:xfrm>
            <a:off x="2719139" y="9672804"/>
            <a:ext cx="2396231" cy="1973943"/>
          </a:xfrm>
          <a:prstGeom prst="rect">
            <a:avLst/>
          </a:prstGeom>
          <a:ln w="12700">
            <a:miter lim="400000"/>
          </a:ln>
        </p:spPr>
      </p:pic>
      <p:sp>
        <p:nvSpPr>
          <p:cNvPr id="169" name="INSERT YOUR LOGO HERE"/>
          <p:cNvSpPr txBox="1"/>
          <p:nvPr/>
        </p:nvSpPr>
        <p:spPr>
          <a:xfrm>
            <a:off x="18803791" y="582301"/>
            <a:ext cx="4977062" cy="8342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ctr">
              <a:spcBef>
                <a:spcPts val="600"/>
              </a:spcBef>
              <a:defRPr sz="2200">
                <a:solidFill>
                  <a:srgbClr val="535353"/>
                </a:solidFill>
                <a:latin typeface="Gill Sans Light"/>
                <a:ea typeface="Gill Sans Light"/>
                <a:cs typeface="Gill Sans Light"/>
                <a:sym typeface="Gill Sans Light"/>
              </a:defRPr>
            </a:lvl1pPr>
          </a:lstStyle>
          <a:p>
            <a:r>
              <a:t>INSERT YOUR LOGO HERE</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TextBox 2"/>
          <p:cNvSpPr txBox="1"/>
          <p:nvPr/>
        </p:nvSpPr>
        <p:spPr>
          <a:xfrm>
            <a:off x="2719139" y="2493206"/>
            <a:ext cx="16371855" cy="9829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spAutoFit/>
          </a:bodyPr>
          <a:lstStyle>
            <a:lvl1pPr>
              <a:defRPr sz="5300">
                <a:solidFill>
                  <a:srgbClr val="F6A704"/>
                </a:solidFill>
                <a:latin typeface="Gill Sans SemiBold"/>
                <a:ea typeface="Gill Sans SemiBold"/>
                <a:cs typeface="Gill Sans SemiBold"/>
                <a:sym typeface="Gill Sans SemiBold"/>
              </a:defRPr>
            </a:lvl1pPr>
          </a:lstStyle>
          <a:p>
            <a:r>
              <a:t>1. Leadership to support change</a:t>
            </a:r>
          </a:p>
        </p:txBody>
      </p:sp>
      <p:sp>
        <p:nvSpPr>
          <p:cNvPr id="172" name="TextBox 3"/>
          <p:cNvSpPr txBox="1"/>
          <p:nvPr/>
        </p:nvSpPr>
        <p:spPr>
          <a:xfrm>
            <a:off x="5907414" y="4263524"/>
            <a:ext cx="17059276" cy="71170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spAutoFit/>
          </a:bodyPr>
          <a:lstStyle/>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t>Visibly lead on </a:t>
            </a:r>
            <a:r>
              <a:rPr>
                <a:latin typeface="Gill Sans SemiBold"/>
                <a:ea typeface="Gill Sans SemiBold"/>
                <a:cs typeface="Gill Sans SemiBold"/>
                <a:sym typeface="Gill Sans SemiBold"/>
              </a:rPr>
              <a:t>sharing good practice</a:t>
            </a:r>
            <a:r>
              <a:t> and learnings  internally and share externally too</a:t>
            </a:r>
          </a:p>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rPr>
                <a:latin typeface="Gill Sans SemiBold"/>
                <a:ea typeface="Gill Sans SemiBold"/>
                <a:cs typeface="Gill Sans SemiBold"/>
                <a:sym typeface="Gill Sans SemiBold"/>
              </a:rPr>
              <a:t>Encourage employees</a:t>
            </a:r>
            <a:r>
              <a:t> to stay up-to-date on technical knowledge and industry developments</a:t>
            </a:r>
          </a:p>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t>Encourage line managers to </a:t>
            </a:r>
            <a:r>
              <a:rPr>
                <a:latin typeface="Gill Sans SemiBold"/>
                <a:ea typeface="Gill Sans SemiBold"/>
                <a:cs typeface="Gill Sans SemiBold"/>
                <a:sym typeface="Gill Sans SemiBold"/>
              </a:rPr>
              <a:t>talk about errors and issues</a:t>
            </a:r>
            <a:r>
              <a:t> etc</a:t>
            </a:r>
          </a:p>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rPr>
                <a:latin typeface="Gill Sans SemiBold"/>
                <a:ea typeface="Gill Sans SemiBold"/>
                <a:cs typeface="Gill Sans SemiBold"/>
                <a:sym typeface="Gill Sans SemiBold"/>
              </a:rPr>
              <a:t>Signify to the business no negative consequences</a:t>
            </a:r>
            <a:r>
              <a:t> to raising if there is a problem/something unsafe/information or action that is incorrect</a:t>
            </a:r>
          </a:p>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t>Ensure we are </a:t>
            </a:r>
            <a:r>
              <a:rPr>
                <a:latin typeface="Gill Sans SemiBold"/>
                <a:ea typeface="Gill Sans SemiBold"/>
                <a:cs typeface="Gill Sans SemiBold"/>
                <a:sym typeface="Gill Sans SemiBold"/>
              </a:rPr>
              <a:t>confident in our inspection, audit and review</a:t>
            </a:r>
            <a:r>
              <a:t> and give adequate time and encouragement to learn and enact necessary change</a:t>
            </a:r>
          </a:p>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t>Ensure we </a:t>
            </a:r>
            <a:r>
              <a:rPr>
                <a:latin typeface="Gill Sans SemiBold"/>
                <a:ea typeface="Gill Sans SemiBold"/>
                <a:cs typeface="Gill Sans SemiBold"/>
                <a:sym typeface="Gill Sans SemiBold"/>
              </a:rPr>
              <a:t>use third party verification</a:t>
            </a:r>
            <a:r>
              <a:t> for market advantage</a:t>
            </a:r>
          </a:p>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t>Hold our</a:t>
            </a:r>
            <a:r>
              <a:rPr>
                <a:latin typeface="Gill Sans SemiBold"/>
                <a:ea typeface="Gill Sans SemiBold"/>
                <a:cs typeface="Gill Sans SemiBold"/>
                <a:sym typeface="Gill Sans SemiBold"/>
              </a:rPr>
              <a:t> risk management to account:</a:t>
            </a:r>
            <a:r>
              <a:t>  ensure it is not a ‘box-ticking’ exercise </a:t>
            </a:r>
          </a:p>
          <a:p>
            <a:pPr marL="228600" indent="-228600">
              <a:spcBef>
                <a:spcPts val="2400"/>
              </a:spcBef>
              <a:buSzPct val="100000"/>
              <a:buChar char="•"/>
              <a:defRPr sz="3200">
                <a:solidFill>
                  <a:srgbClr val="535353"/>
                </a:solidFill>
                <a:latin typeface="Gill Sans SemiBold"/>
                <a:ea typeface="Gill Sans SemiBold"/>
                <a:cs typeface="Gill Sans SemiBold"/>
                <a:sym typeface="Gill Sans SemiBold"/>
              </a:defRPr>
            </a:pPr>
            <a:r>
              <a:t>Engage with our stakeholders and feedback to the business</a:t>
            </a:r>
          </a:p>
        </p:txBody>
      </p:sp>
      <p:pic>
        <p:nvPicPr>
          <p:cNvPr id="173" name="Picture 3" descr="Picture 3"/>
          <p:cNvPicPr>
            <a:picLocks noChangeAspect="1"/>
          </p:cNvPicPr>
          <p:nvPr/>
        </p:nvPicPr>
        <p:blipFill>
          <a:blip r:embed="rId3"/>
          <a:stretch>
            <a:fillRect/>
          </a:stretch>
        </p:blipFill>
        <p:spPr>
          <a:xfrm>
            <a:off x="2719139" y="9672804"/>
            <a:ext cx="2396231" cy="1973943"/>
          </a:xfrm>
          <a:prstGeom prst="rect">
            <a:avLst/>
          </a:prstGeom>
          <a:ln w="12700">
            <a:miter lim="400000"/>
          </a:ln>
        </p:spPr>
      </p:pic>
      <p:sp>
        <p:nvSpPr>
          <p:cNvPr id="174" name="INSERT YOUR LOGO HERE"/>
          <p:cNvSpPr txBox="1"/>
          <p:nvPr/>
        </p:nvSpPr>
        <p:spPr>
          <a:xfrm>
            <a:off x="18803791" y="582301"/>
            <a:ext cx="4977062" cy="8342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ctr">
              <a:spcBef>
                <a:spcPts val="600"/>
              </a:spcBef>
              <a:defRPr sz="2200">
                <a:solidFill>
                  <a:srgbClr val="535353"/>
                </a:solidFill>
                <a:latin typeface="Gill Sans Light"/>
                <a:ea typeface="Gill Sans Light"/>
                <a:cs typeface="Gill Sans Light"/>
                <a:sym typeface="Gill Sans Light"/>
              </a:defRPr>
            </a:lvl1pPr>
          </a:lstStyle>
          <a:p>
            <a:r>
              <a:t>INSERT YOUR LOGO HERE</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extBox 2"/>
          <p:cNvSpPr txBox="1"/>
          <p:nvPr/>
        </p:nvSpPr>
        <p:spPr>
          <a:xfrm>
            <a:off x="2719139" y="2493206"/>
            <a:ext cx="16371855" cy="9829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spAutoFit/>
          </a:bodyPr>
          <a:lstStyle>
            <a:lvl1pPr>
              <a:defRPr sz="5300">
                <a:solidFill>
                  <a:srgbClr val="F6A704"/>
                </a:solidFill>
                <a:latin typeface="Gill Sans SemiBold"/>
                <a:ea typeface="Gill Sans SemiBold"/>
                <a:cs typeface="Gill Sans SemiBold"/>
                <a:sym typeface="Gill Sans SemiBold"/>
              </a:defRPr>
            </a:lvl1pPr>
          </a:lstStyle>
          <a:p>
            <a:r>
              <a:t>2. Understand our risk and exposure</a:t>
            </a:r>
          </a:p>
        </p:txBody>
      </p:sp>
      <p:sp>
        <p:nvSpPr>
          <p:cNvPr id="177" name="TextBox 3"/>
          <p:cNvSpPr txBox="1"/>
          <p:nvPr/>
        </p:nvSpPr>
        <p:spPr>
          <a:xfrm>
            <a:off x="5907414" y="4263524"/>
            <a:ext cx="9576859" cy="24053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spAutoFit/>
          </a:bodyPr>
          <a:lstStyle/>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t>Need to conduct a high-level </a:t>
            </a:r>
            <a:r>
              <a:rPr>
                <a:latin typeface="Gill Sans SemiBold"/>
                <a:ea typeface="Gill Sans SemiBold"/>
                <a:cs typeface="Gill Sans SemiBold"/>
                <a:sym typeface="Gill Sans SemiBold"/>
              </a:rPr>
              <a:t>risk review looking at all product lines and services and supporting processes </a:t>
            </a:r>
            <a:br>
              <a:rPr>
                <a:latin typeface="Gill Sans SemiBold"/>
                <a:ea typeface="Gill Sans SemiBold"/>
                <a:cs typeface="Gill Sans SemiBold"/>
                <a:sym typeface="Gill Sans SemiBold"/>
              </a:rPr>
            </a:br>
            <a:endParaRPr>
              <a:latin typeface="Gill Sans SemiBold"/>
              <a:ea typeface="Gill Sans SemiBold"/>
              <a:cs typeface="Gill Sans SemiBold"/>
              <a:sym typeface="Gill Sans SemiBold"/>
            </a:endParaRPr>
          </a:p>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t>Aim to </a:t>
            </a:r>
            <a:r>
              <a:rPr>
                <a:latin typeface="Gill Sans SemiBold"/>
                <a:ea typeface="Gill Sans SemiBold"/>
                <a:cs typeface="Gill Sans SemiBold"/>
                <a:sym typeface="Gill Sans SemiBold"/>
              </a:rPr>
              <a:t>enhance technical and process compliance</a:t>
            </a:r>
          </a:p>
        </p:txBody>
      </p:sp>
      <p:pic>
        <p:nvPicPr>
          <p:cNvPr id="178" name="Picture 3" descr="Picture 3"/>
          <p:cNvPicPr>
            <a:picLocks noChangeAspect="1"/>
          </p:cNvPicPr>
          <p:nvPr/>
        </p:nvPicPr>
        <p:blipFill>
          <a:blip r:embed="rId3"/>
          <a:stretch>
            <a:fillRect/>
          </a:stretch>
        </p:blipFill>
        <p:spPr>
          <a:xfrm>
            <a:off x="2719139" y="9672804"/>
            <a:ext cx="2396231" cy="1973943"/>
          </a:xfrm>
          <a:prstGeom prst="rect">
            <a:avLst/>
          </a:prstGeom>
          <a:ln w="12700">
            <a:miter lim="400000"/>
          </a:ln>
        </p:spPr>
      </p:pic>
      <p:sp>
        <p:nvSpPr>
          <p:cNvPr id="179" name="INSERT YOUR LOGO HERE"/>
          <p:cNvSpPr txBox="1"/>
          <p:nvPr/>
        </p:nvSpPr>
        <p:spPr>
          <a:xfrm>
            <a:off x="18803791" y="582301"/>
            <a:ext cx="4977062" cy="8342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ctr">
              <a:spcBef>
                <a:spcPts val="600"/>
              </a:spcBef>
              <a:defRPr sz="2200">
                <a:solidFill>
                  <a:srgbClr val="535353"/>
                </a:solidFill>
                <a:latin typeface="Gill Sans Light"/>
                <a:ea typeface="Gill Sans Light"/>
                <a:cs typeface="Gill Sans Light"/>
                <a:sym typeface="Gill Sans Light"/>
              </a:defRPr>
            </a:lvl1pPr>
          </a:lstStyle>
          <a:p>
            <a:r>
              <a:t>INSERT YOUR LOGO HERE</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extBox 3"/>
          <p:cNvSpPr txBox="1"/>
          <p:nvPr/>
        </p:nvSpPr>
        <p:spPr>
          <a:xfrm>
            <a:off x="5907414" y="4987424"/>
            <a:ext cx="14275595" cy="37642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spAutoFit/>
          </a:bodyPr>
          <a:lstStyle/>
          <a:p>
            <a:pPr>
              <a:spcBef>
                <a:spcPts val="2400"/>
              </a:spcBef>
              <a:buClr>
                <a:srgbClr val="262626"/>
              </a:buClr>
              <a:buFont typeface="Garamond"/>
              <a:defRPr sz="3200">
                <a:solidFill>
                  <a:srgbClr val="535353"/>
                </a:solidFill>
                <a:latin typeface="Gill Sans SemiBold"/>
                <a:ea typeface="Gill Sans SemiBold"/>
                <a:cs typeface="Gill Sans SemiBold"/>
                <a:sym typeface="Gill Sans SemiBold"/>
              </a:defRPr>
            </a:pPr>
            <a:r>
              <a:t>Conduct a survey to:</a:t>
            </a:r>
          </a:p>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t>Understand our staff’s everyday experience and how we can support them</a:t>
            </a:r>
          </a:p>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t>Ask our customers and stakeholders their experiences </a:t>
            </a:r>
          </a:p>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t>Understand where our product goes and how it is used</a:t>
            </a:r>
          </a:p>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t>Understand customer complaints</a:t>
            </a:r>
          </a:p>
        </p:txBody>
      </p:sp>
      <p:pic>
        <p:nvPicPr>
          <p:cNvPr id="182" name="Picture 3" descr="Picture 3"/>
          <p:cNvPicPr>
            <a:picLocks noChangeAspect="1"/>
          </p:cNvPicPr>
          <p:nvPr/>
        </p:nvPicPr>
        <p:blipFill>
          <a:blip r:embed="rId3"/>
          <a:stretch>
            <a:fillRect/>
          </a:stretch>
        </p:blipFill>
        <p:spPr>
          <a:xfrm>
            <a:off x="2719139" y="9672804"/>
            <a:ext cx="2396231" cy="1973943"/>
          </a:xfrm>
          <a:prstGeom prst="rect">
            <a:avLst/>
          </a:prstGeom>
          <a:ln w="12700">
            <a:miter lim="400000"/>
          </a:ln>
        </p:spPr>
      </p:pic>
      <p:sp>
        <p:nvSpPr>
          <p:cNvPr id="183" name="TextBox 2"/>
          <p:cNvSpPr txBox="1"/>
          <p:nvPr/>
        </p:nvSpPr>
        <p:spPr>
          <a:xfrm>
            <a:off x="2719139" y="2493206"/>
            <a:ext cx="16371855" cy="17576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spAutoFit/>
          </a:bodyPr>
          <a:lstStyle/>
          <a:p>
            <a:pPr>
              <a:defRPr sz="5300">
                <a:solidFill>
                  <a:srgbClr val="F6A704"/>
                </a:solidFill>
                <a:latin typeface="Gill Sans SemiBold"/>
                <a:ea typeface="Gill Sans SemiBold"/>
                <a:cs typeface="Gill Sans SemiBold"/>
                <a:sym typeface="Gill Sans SemiBold"/>
              </a:defRPr>
            </a:pPr>
            <a:r>
              <a:t>2. Understand our risk and exposure</a:t>
            </a:r>
          </a:p>
          <a:p>
            <a:pPr>
              <a:defRPr sz="5300">
                <a:solidFill>
                  <a:srgbClr val="535353"/>
                </a:solidFill>
                <a:latin typeface="Gill Sans Light"/>
                <a:ea typeface="Gill Sans Light"/>
                <a:cs typeface="Gill Sans Light"/>
                <a:sym typeface="Gill Sans Light"/>
              </a:defRPr>
            </a:pPr>
            <a:r>
              <a:t>Ask our staff, customers and stakeholders </a:t>
            </a:r>
          </a:p>
        </p:txBody>
      </p:sp>
      <p:sp>
        <p:nvSpPr>
          <p:cNvPr id="184" name="INSERT YOUR LOGO HERE"/>
          <p:cNvSpPr txBox="1"/>
          <p:nvPr/>
        </p:nvSpPr>
        <p:spPr>
          <a:xfrm>
            <a:off x="18803791" y="582301"/>
            <a:ext cx="4977062" cy="8342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ctr">
              <a:spcBef>
                <a:spcPts val="600"/>
              </a:spcBef>
              <a:defRPr sz="2200">
                <a:solidFill>
                  <a:srgbClr val="535353"/>
                </a:solidFill>
                <a:latin typeface="Gill Sans Light"/>
                <a:ea typeface="Gill Sans Light"/>
                <a:cs typeface="Gill Sans Light"/>
                <a:sym typeface="Gill Sans Light"/>
              </a:defRPr>
            </a:lvl1pPr>
          </a:lstStyle>
          <a:p>
            <a:r>
              <a:t>INSERT YOUR LOGO HERE</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2"/>
          <p:cNvSpPr txBox="1"/>
          <p:nvPr/>
        </p:nvSpPr>
        <p:spPr>
          <a:xfrm>
            <a:off x="2719139" y="2493206"/>
            <a:ext cx="16371855" cy="9829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spAutoFit/>
          </a:bodyPr>
          <a:lstStyle>
            <a:lvl1pPr>
              <a:defRPr sz="5300">
                <a:solidFill>
                  <a:srgbClr val="F6A704"/>
                </a:solidFill>
                <a:latin typeface="Gill Sans SemiBold"/>
                <a:ea typeface="Gill Sans SemiBold"/>
                <a:cs typeface="Gill Sans SemiBold"/>
                <a:sym typeface="Gill Sans SemiBold"/>
              </a:defRPr>
            </a:lvl1pPr>
          </a:lstStyle>
          <a:p>
            <a:r>
              <a:t>3. Pursue CCPI verification  </a:t>
            </a:r>
          </a:p>
        </p:txBody>
      </p:sp>
      <p:sp>
        <p:nvSpPr>
          <p:cNvPr id="187" name="TextBox 3"/>
          <p:cNvSpPr txBox="1"/>
          <p:nvPr/>
        </p:nvSpPr>
        <p:spPr>
          <a:xfrm>
            <a:off x="5907414" y="4263524"/>
            <a:ext cx="12187569" cy="52374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spAutoFit/>
          </a:bodyPr>
          <a:lstStyle/>
          <a:p>
            <a:pPr>
              <a:spcBef>
                <a:spcPts val="2400"/>
              </a:spcBef>
              <a:buClr>
                <a:srgbClr val="262626"/>
              </a:buClr>
              <a:buFont typeface="Garamond"/>
              <a:defRPr sz="3200">
                <a:solidFill>
                  <a:srgbClr val="535353"/>
                </a:solidFill>
                <a:latin typeface="Gill Sans SemiBold"/>
                <a:ea typeface="Gill Sans SemiBold"/>
                <a:cs typeface="Gill Sans SemiBold"/>
                <a:sym typeface="Gill Sans SemiBold"/>
              </a:defRPr>
            </a:pPr>
            <a:r>
              <a:t>CCPI process is confidential and has clear steps:</a:t>
            </a:r>
          </a:p>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t>CCPI will help us </a:t>
            </a:r>
            <a:r>
              <a:rPr>
                <a:latin typeface="Gill Sans SemiBold"/>
                <a:ea typeface="Gill Sans SemiBold"/>
                <a:cs typeface="Gill Sans SemiBold"/>
                <a:sym typeface="Gill Sans SemiBold"/>
              </a:rPr>
              <a:t>understand our culture and leadership</a:t>
            </a:r>
          </a:p>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rPr>
                <a:latin typeface="Gill Sans SemiBold"/>
                <a:ea typeface="Gill Sans SemiBold"/>
                <a:cs typeface="Gill Sans SemiBold"/>
                <a:sym typeface="Gill Sans SemiBold"/>
              </a:rPr>
              <a:t>Check our product information management systems</a:t>
            </a:r>
            <a:r>
              <a:t> against the 11 clauses of the Code</a:t>
            </a:r>
          </a:p>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t>Corroborate that </a:t>
            </a:r>
            <a:r>
              <a:rPr>
                <a:latin typeface="Gill Sans SemiBold"/>
                <a:ea typeface="Gill Sans SemiBold"/>
                <a:cs typeface="Gill Sans SemiBold"/>
                <a:sym typeface="Gill Sans SemiBold"/>
              </a:rPr>
              <a:t>our product information is clear, accurate, up-to-date, accessible and unambiguous</a:t>
            </a:r>
            <a:r>
              <a:t> against the clauses of the Code</a:t>
            </a:r>
          </a:p>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rPr>
                <a:latin typeface="Gill Sans SemiBold"/>
                <a:ea typeface="Gill Sans SemiBold"/>
                <a:cs typeface="Gill Sans SemiBold"/>
                <a:sym typeface="Gill Sans SemiBold"/>
              </a:rPr>
              <a:t>Check our performance statements</a:t>
            </a:r>
            <a:r>
              <a:t> made for product information against formal certification, classification and/or testing</a:t>
            </a:r>
          </a:p>
        </p:txBody>
      </p:sp>
      <p:pic>
        <p:nvPicPr>
          <p:cNvPr id="188" name="Picture 3" descr="Picture 3"/>
          <p:cNvPicPr>
            <a:picLocks noChangeAspect="1"/>
          </p:cNvPicPr>
          <p:nvPr/>
        </p:nvPicPr>
        <p:blipFill>
          <a:blip r:embed="rId3"/>
          <a:stretch>
            <a:fillRect/>
          </a:stretch>
        </p:blipFill>
        <p:spPr>
          <a:xfrm>
            <a:off x="2719139" y="9672804"/>
            <a:ext cx="2396231" cy="1973943"/>
          </a:xfrm>
          <a:prstGeom prst="rect">
            <a:avLst/>
          </a:prstGeom>
          <a:ln w="12700">
            <a:miter lim="400000"/>
          </a:ln>
        </p:spPr>
      </p:pic>
      <p:sp>
        <p:nvSpPr>
          <p:cNvPr id="189" name="INSERT YOUR LOGO HERE"/>
          <p:cNvSpPr txBox="1"/>
          <p:nvPr/>
        </p:nvSpPr>
        <p:spPr>
          <a:xfrm>
            <a:off x="18803791" y="582301"/>
            <a:ext cx="4977062" cy="8342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ctr">
              <a:spcBef>
                <a:spcPts val="600"/>
              </a:spcBef>
              <a:defRPr sz="2200">
                <a:solidFill>
                  <a:srgbClr val="535353"/>
                </a:solidFill>
                <a:latin typeface="Gill Sans Light"/>
                <a:ea typeface="Gill Sans Light"/>
                <a:cs typeface="Gill Sans Light"/>
                <a:sym typeface="Gill Sans Light"/>
              </a:defRPr>
            </a:lvl1pPr>
          </a:lstStyle>
          <a:p>
            <a:r>
              <a:t>INSERT YOUR LOGO HERE</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TextBox 2"/>
          <p:cNvSpPr txBox="1"/>
          <p:nvPr/>
        </p:nvSpPr>
        <p:spPr>
          <a:xfrm>
            <a:off x="2719139" y="2493206"/>
            <a:ext cx="16371855" cy="9829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spAutoFit/>
          </a:bodyPr>
          <a:lstStyle>
            <a:lvl1pPr>
              <a:defRPr sz="5300">
                <a:solidFill>
                  <a:srgbClr val="F6A704"/>
                </a:solidFill>
                <a:latin typeface="Gill Sans SemiBold"/>
                <a:ea typeface="Gill Sans SemiBold"/>
                <a:cs typeface="Gill Sans SemiBold"/>
                <a:sym typeface="Gill Sans SemiBold"/>
              </a:defRPr>
            </a:lvl1pPr>
          </a:lstStyle>
          <a:p>
            <a:r>
              <a:t>CCPI offers advantages with clients and customers</a:t>
            </a:r>
          </a:p>
        </p:txBody>
      </p:sp>
      <p:sp>
        <p:nvSpPr>
          <p:cNvPr id="192" name="TextBox 3"/>
          <p:cNvSpPr txBox="1"/>
          <p:nvPr/>
        </p:nvSpPr>
        <p:spPr>
          <a:xfrm>
            <a:off x="5907414" y="4263524"/>
            <a:ext cx="11974447" cy="56819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spAutoFit/>
          </a:bodyPr>
          <a:lstStyle/>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t>Independent assurance is critical for marketing</a:t>
            </a:r>
          </a:p>
          <a:p>
            <a:pPr marL="228600" indent="-228600">
              <a:spcBef>
                <a:spcPts val="2400"/>
              </a:spcBef>
              <a:buSzPct val="100000"/>
              <a:buChar char="•"/>
              <a:defRPr sz="3200">
                <a:solidFill>
                  <a:srgbClr val="535353"/>
                </a:solidFill>
                <a:latin typeface="Gill Sans SemiBold"/>
                <a:ea typeface="Gill Sans SemiBold"/>
                <a:cs typeface="Gill Sans SemiBold"/>
                <a:sym typeface="Gill Sans SemiBold"/>
              </a:defRPr>
            </a:pPr>
            <a:r>
              <a:t>Customers want independent verification</a:t>
            </a:r>
          </a:p>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rPr>
                <a:latin typeface="Gill Sans SemiBold"/>
                <a:ea typeface="Gill Sans SemiBold"/>
                <a:cs typeface="Gill Sans SemiBold"/>
                <a:sym typeface="Gill Sans SemiBold"/>
              </a:rPr>
              <a:t>Specifiers</a:t>
            </a:r>
            <a:r>
              <a:t> will increasingly require independent verification and CCPI </a:t>
            </a:r>
          </a:p>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rPr>
                <a:latin typeface="Gill Sans SemiBold"/>
                <a:ea typeface="Gill Sans SemiBold"/>
                <a:cs typeface="Gill Sans SemiBold"/>
                <a:sym typeface="Gill Sans SemiBold"/>
              </a:rPr>
              <a:t>Major contractors</a:t>
            </a:r>
            <a:r>
              <a:t> want greater assurance - CCPI is under consideration to be included in contracts, SLAs and Common Supplier Frameworks</a:t>
            </a:r>
          </a:p>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rPr>
                <a:latin typeface="Gill Sans SemiBold"/>
                <a:ea typeface="Gill Sans SemiBold"/>
                <a:cs typeface="Gill Sans SemiBold"/>
                <a:sym typeface="Gill Sans SemiBold"/>
              </a:rPr>
              <a:t>Major Procurement Frameworks</a:t>
            </a:r>
            <a:r>
              <a:t> are already requiring specific assurance schemes, it is expected CCPI will be included, </a:t>
            </a:r>
            <a:br/>
            <a:r>
              <a:t>(e.g. Crown Commercial Services, Homes England, Scape) </a:t>
            </a:r>
          </a:p>
        </p:txBody>
      </p:sp>
      <p:pic>
        <p:nvPicPr>
          <p:cNvPr id="193" name="Picture 3" descr="Picture 3"/>
          <p:cNvPicPr>
            <a:picLocks noChangeAspect="1"/>
          </p:cNvPicPr>
          <p:nvPr/>
        </p:nvPicPr>
        <p:blipFill>
          <a:blip r:embed="rId3"/>
          <a:stretch>
            <a:fillRect/>
          </a:stretch>
        </p:blipFill>
        <p:spPr>
          <a:xfrm>
            <a:off x="2719139" y="9672804"/>
            <a:ext cx="2396231" cy="1973943"/>
          </a:xfrm>
          <a:prstGeom prst="rect">
            <a:avLst/>
          </a:prstGeom>
          <a:ln w="12700">
            <a:miter lim="400000"/>
          </a:ln>
        </p:spPr>
      </p:pic>
      <p:sp>
        <p:nvSpPr>
          <p:cNvPr id="194" name="INSERT YOUR LOGO HERE"/>
          <p:cNvSpPr txBox="1"/>
          <p:nvPr/>
        </p:nvSpPr>
        <p:spPr>
          <a:xfrm>
            <a:off x="18803791" y="582301"/>
            <a:ext cx="4977062" cy="8342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ctr">
              <a:spcBef>
                <a:spcPts val="600"/>
              </a:spcBef>
              <a:defRPr sz="2200">
                <a:solidFill>
                  <a:srgbClr val="535353"/>
                </a:solidFill>
                <a:latin typeface="Gill Sans Light"/>
                <a:ea typeface="Gill Sans Light"/>
                <a:cs typeface="Gill Sans Light"/>
                <a:sym typeface="Gill Sans Light"/>
              </a:defRPr>
            </a:lvl1pPr>
          </a:lstStyle>
          <a:p>
            <a:r>
              <a:t>INSERT YOUR LOGO HERE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2"/>
          <p:cNvSpPr txBox="1"/>
          <p:nvPr/>
        </p:nvSpPr>
        <p:spPr>
          <a:xfrm>
            <a:off x="12667473" y="4172322"/>
            <a:ext cx="7620001" cy="9829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spAutoFit/>
          </a:bodyPr>
          <a:lstStyle>
            <a:lvl1pPr>
              <a:defRPr sz="5300">
                <a:solidFill>
                  <a:srgbClr val="F6A704"/>
                </a:solidFill>
                <a:latin typeface="Gill Sans SemiBold"/>
                <a:ea typeface="Gill Sans SemiBold"/>
                <a:cs typeface="Gill Sans SemiBold"/>
                <a:sym typeface="Gill Sans SemiBold"/>
              </a:defRPr>
            </a:lvl1pPr>
          </a:lstStyle>
          <a:p>
            <a:r>
              <a:t>Content</a:t>
            </a:r>
          </a:p>
        </p:txBody>
      </p:sp>
      <p:sp>
        <p:nvSpPr>
          <p:cNvPr id="44" name="TextBox 3"/>
          <p:cNvSpPr txBox="1"/>
          <p:nvPr/>
        </p:nvSpPr>
        <p:spPr>
          <a:xfrm>
            <a:off x="12674600" y="5776980"/>
            <a:ext cx="12496800" cy="42570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spAutoFit/>
          </a:bodyPr>
          <a:lstStyle/>
          <a:p>
            <a:pPr marL="228600" indent="-228600">
              <a:lnSpc>
                <a:spcPct val="90000"/>
              </a:lnSpc>
              <a:spcBef>
                <a:spcPts val="2400"/>
              </a:spcBef>
              <a:buSzPct val="100000"/>
              <a:buChar char="•"/>
              <a:defRPr sz="3200">
                <a:solidFill>
                  <a:srgbClr val="535353"/>
                </a:solidFill>
                <a:latin typeface="Gill Sans Light"/>
                <a:ea typeface="Gill Sans Light"/>
                <a:cs typeface="Gill Sans Light"/>
                <a:sym typeface="Gill Sans Light"/>
              </a:defRPr>
            </a:pPr>
            <a:r>
              <a:rPr>
                <a:latin typeface="Gill Sans SemiBold"/>
                <a:ea typeface="Gill Sans SemiBold"/>
                <a:cs typeface="Gill Sans SemiBold"/>
                <a:sym typeface="Gill Sans SemiBold"/>
              </a:rPr>
              <a:t>Current and on-going context</a:t>
            </a:r>
            <a:br/>
            <a:r>
              <a:t>Challenge and Change in the Construction Product</a:t>
            </a:r>
            <a:br/>
            <a:r>
              <a:t>Manufacturing sector</a:t>
            </a:r>
          </a:p>
          <a:p>
            <a:pPr marL="228600" indent="-228600">
              <a:lnSpc>
                <a:spcPct val="90000"/>
              </a:lnSpc>
              <a:spcBef>
                <a:spcPts val="2400"/>
              </a:spcBef>
              <a:buSzPct val="100000"/>
              <a:buChar char="•"/>
              <a:defRPr sz="3200">
                <a:solidFill>
                  <a:srgbClr val="535353"/>
                </a:solidFill>
                <a:latin typeface="Gill Sans Light"/>
                <a:ea typeface="Gill Sans Light"/>
                <a:cs typeface="Gill Sans Light"/>
                <a:sym typeface="Gill Sans Light"/>
              </a:defRPr>
            </a:pPr>
            <a:r>
              <a:rPr>
                <a:latin typeface="Gill Sans SemiBold"/>
                <a:ea typeface="Gill Sans SemiBold"/>
                <a:cs typeface="Gill Sans SemiBold"/>
                <a:sym typeface="Gill Sans SemiBold"/>
              </a:rPr>
              <a:t>Business case for CCPI and ethical leadership: </a:t>
            </a:r>
            <a:br/>
            <a:r>
              <a:t>Focusing on risk, compliance and related governance</a:t>
            </a:r>
            <a:br/>
            <a:r>
              <a:t>Delivering resilience, productivity and growth</a:t>
            </a:r>
          </a:p>
          <a:p>
            <a:pPr marL="228600" indent="-228600">
              <a:lnSpc>
                <a:spcPct val="90000"/>
              </a:lnSpc>
              <a:spcBef>
                <a:spcPts val="2400"/>
              </a:spcBef>
              <a:buSzPct val="100000"/>
              <a:buChar char="•"/>
              <a:defRPr sz="3200">
                <a:solidFill>
                  <a:srgbClr val="535353"/>
                </a:solidFill>
                <a:latin typeface="Gill Sans Light"/>
                <a:ea typeface="Gill Sans Light"/>
                <a:cs typeface="Gill Sans Light"/>
                <a:sym typeface="Gill Sans Light"/>
              </a:defRPr>
            </a:pPr>
            <a:r>
              <a:rPr>
                <a:latin typeface="Gill Sans SemiBold"/>
                <a:ea typeface="Gill Sans SemiBold"/>
                <a:cs typeface="Gill Sans SemiBold"/>
                <a:sym typeface="Gill Sans SemiBold"/>
              </a:rPr>
              <a:t>Our response</a:t>
            </a:r>
            <a:br/>
            <a:r>
              <a:t>Strategic planning and key actions</a:t>
            </a:r>
          </a:p>
        </p:txBody>
      </p:sp>
      <p:pic>
        <p:nvPicPr>
          <p:cNvPr id="45" name="Picture 5" descr="Picture 5"/>
          <p:cNvPicPr>
            <a:picLocks noChangeAspect="1"/>
          </p:cNvPicPr>
          <p:nvPr/>
        </p:nvPicPr>
        <p:blipFill>
          <a:blip r:embed="rId2"/>
          <a:srcRect t="11710" r="59363" b="1584"/>
          <a:stretch>
            <a:fillRect/>
          </a:stretch>
        </p:blipFill>
        <p:spPr>
          <a:xfrm>
            <a:off x="41" y="1612325"/>
            <a:ext cx="9946417" cy="11937550"/>
          </a:xfrm>
          <a:prstGeom prst="rect">
            <a:avLst/>
          </a:prstGeom>
          <a:ln w="12700">
            <a:miter lim="400000"/>
          </a:ln>
        </p:spPr>
      </p:pic>
      <p:sp>
        <p:nvSpPr>
          <p:cNvPr id="46" name="INSERT YOUR LOGO HERE"/>
          <p:cNvSpPr txBox="1"/>
          <p:nvPr/>
        </p:nvSpPr>
        <p:spPr>
          <a:xfrm>
            <a:off x="18803791" y="582301"/>
            <a:ext cx="4977062" cy="8342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ctr">
              <a:spcBef>
                <a:spcPts val="600"/>
              </a:spcBef>
              <a:defRPr sz="2200">
                <a:solidFill>
                  <a:srgbClr val="535353"/>
                </a:solidFill>
                <a:latin typeface="Gill Sans Light"/>
                <a:ea typeface="Gill Sans Light"/>
                <a:cs typeface="Gill Sans Light"/>
                <a:sym typeface="Gill Sans Light"/>
              </a:defRPr>
            </a:lvl1pPr>
          </a:lstStyle>
          <a:p>
            <a:r>
              <a:t>INSERT YOUR LOGO HERE</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TextBox 2"/>
          <p:cNvSpPr txBox="1"/>
          <p:nvPr/>
        </p:nvSpPr>
        <p:spPr>
          <a:xfrm>
            <a:off x="2719139" y="2493206"/>
            <a:ext cx="16371855" cy="9829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spAutoFit/>
          </a:bodyPr>
          <a:lstStyle>
            <a:lvl1pPr>
              <a:defRPr sz="5300">
                <a:solidFill>
                  <a:srgbClr val="F6A704"/>
                </a:solidFill>
                <a:latin typeface="Gill Sans SemiBold"/>
                <a:ea typeface="Gill Sans SemiBold"/>
                <a:cs typeface="Gill Sans SemiBold"/>
                <a:sym typeface="Gill Sans SemiBold"/>
              </a:defRPr>
            </a:lvl1pPr>
          </a:lstStyle>
          <a:p>
            <a:r>
              <a:t>CCPI offers advantages with insurers</a:t>
            </a:r>
          </a:p>
        </p:txBody>
      </p:sp>
      <p:sp>
        <p:nvSpPr>
          <p:cNvPr id="197" name="TextBox 3"/>
          <p:cNvSpPr txBox="1"/>
          <p:nvPr/>
        </p:nvSpPr>
        <p:spPr>
          <a:xfrm>
            <a:off x="5907414" y="4263524"/>
            <a:ext cx="11821320" cy="39674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spAutoFit/>
          </a:bodyPr>
          <a:lstStyle/>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t>Over the last 5-6 years we have seen insurance premiums increase</a:t>
            </a:r>
          </a:p>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t>The market has seen increasing costs of PII of between 20% and 400% </a:t>
            </a:r>
          </a:p>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t>Dame Judith Hackitt has said, </a:t>
            </a:r>
            <a:r>
              <a:rPr>
                <a:latin typeface="Gill Sans SemiBold"/>
                <a:ea typeface="Gill Sans SemiBold"/>
                <a:cs typeface="Gill Sans SemiBold"/>
                <a:sym typeface="Gill Sans SemiBold"/>
              </a:rPr>
              <a:t>“The way to put this right is to “regain [the insurance industry’s] confidence.”</a:t>
            </a:r>
          </a:p>
          <a:p>
            <a:pPr marL="228600" indent="-228600">
              <a:spcBef>
                <a:spcPts val="2400"/>
              </a:spcBef>
              <a:buSzPct val="100000"/>
              <a:buChar char="•"/>
              <a:defRPr sz="3200">
                <a:solidFill>
                  <a:srgbClr val="535353"/>
                </a:solidFill>
                <a:latin typeface="Gill Sans SemiBold"/>
                <a:ea typeface="Gill Sans SemiBold"/>
                <a:cs typeface="Gill Sans SemiBold"/>
                <a:sym typeface="Gill Sans SemiBold"/>
              </a:defRPr>
            </a:pPr>
            <a:r>
              <a:t>CCPI can help – independent accreditation can help build trust </a:t>
            </a:r>
            <a:br/>
            <a:r>
              <a:t>and provide assurance to keep insurance premiums down</a:t>
            </a:r>
          </a:p>
        </p:txBody>
      </p:sp>
      <p:pic>
        <p:nvPicPr>
          <p:cNvPr id="198" name="Picture 3" descr="Picture 3"/>
          <p:cNvPicPr>
            <a:picLocks noChangeAspect="1"/>
          </p:cNvPicPr>
          <p:nvPr/>
        </p:nvPicPr>
        <p:blipFill>
          <a:blip r:embed="rId3"/>
          <a:stretch>
            <a:fillRect/>
          </a:stretch>
        </p:blipFill>
        <p:spPr>
          <a:xfrm>
            <a:off x="2719139" y="9672804"/>
            <a:ext cx="2396231" cy="1973943"/>
          </a:xfrm>
          <a:prstGeom prst="rect">
            <a:avLst/>
          </a:prstGeom>
          <a:ln w="12700">
            <a:miter lim="400000"/>
          </a:ln>
        </p:spPr>
      </p:pic>
      <p:sp>
        <p:nvSpPr>
          <p:cNvPr id="199" name="INSERT YOUR LOGO HERE"/>
          <p:cNvSpPr txBox="1"/>
          <p:nvPr/>
        </p:nvSpPr>
        <p:spPr>
          <a:xfrm>
            <a:off x="18803791" y="582301"/>
            <a:ext cx="4977062" cy="8342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ctr">
              <a:spcBef>
                <a:spcPts val="600"/>
              </a:spcBef>
              <a:defRPr sz="2200">
                <a:solidFill>
                  <a:srgbClr val="535353"/>
                </a:solidFill>
                <a:latin typeface="Gill Sans Light"/>
                <a:ea typeface="Gill Sans Light"/>
                <a:cs typeface="Gill Sans Light"/>
                <a:sym typeface="Gill Sans Light"/>
              </a:defRPr>
            </a:lvl1pPr>
          </a:lstStyle>
          <a:p>
            <a:r>
              <a:t>INSERT YOUR LOGO HERE</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TextBox 2"/>
          <p:cNvSpPr txBox="1"/>
          <p:nvPr/>
        </p:nvSpPr>
        <p:spPr>
          <a:xfrm>
            <a:off x="2719139" y="2493206"/>
            <a:ext cx="16371855" cy="9829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spAutoFit/>
          </a:bodyPr>
          <a:lstStyle>
            <a:lvl1pPr>
              <a:defRPr sz="5300">
                <a:solidFill>
                  <a:srgbClr val="F6A704"/>
                </a:solidFill>
                <a:latin typeface="Gill Sans SemiBold"/>
                <a:ea typeface="Gill Sans SemiBold"/>
                <a:cs typeface="Gill Sans SemiBold"/>
                <a:sym typeface="Gill Sans SemiBold"/>
              </a:defRPr>
            </a:lvl1pPr>
          </a:lstStyle>
          <a:p>
            <a:r>
              <a:t>CCPI publicly recognised and supported</a:t>
            </a:r>
          </a:p>
        </p:txBody>
      </p:sp>
      <p:sp>
        <p:nvSpPr>
          <p:cNvPr id="202" name="TextBox 3"/>
          <p:cNvSpPr txBox="1"/>
          <p:nvPr/>
        </p:nvSpPr>
        <p:spPr>
          <a:xfrm>
            <a:off x="5907414" y="4263525"/>
            <a:ext cx="8321544" cy="84124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spAutoFit/>
          </a:bodyPr>
          <a:lstStyle/>
          <a:p>
            <a:pPr marL="228600" indent="-228600">
              <a:spcBef>
                <a:spcPts val="2400"/>
              </a:spcBef>
              <a:buSzPct val="100000"/>
              <a:buChar char="•"/>
              <a:defRPr sz="3200">
                <a:solidFill>
                  <a:srgbClr val="535353"/>
                </a:solidFill>
                <a:latin typeface="Gill Sans SemiBold"/>
                <a:ea typeface="Gill Sans SemiBold"/>
                <a:cs typeface="Gill Sans SemiBold"/>
                <a:sym typeface="Gill Sans SemiBold"/>
              </a:defRPr>
            </a:pPr>
            <a:r>
              <a:t>Dame Judith Hackitt and the Industry Safety Steering Group reporting to the Government has recognised and applauded the CCPI</a:t>
            </a:r>
          </a:p>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t>”I have written here previously about the great progress which has been made with the Building a Safer Future Charter and the Code for Construction Product Information and we are now seeing leading organisations sign up and make a serious commitment.”</a:t>
            </a:r>
          </a:p>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rPr>
                <a:latin typeface="Gill Sans SemiBold"/>
                <a:ea typeface="Gill Sans SemiBold"/>
                <a:cs typeface="Gill Sans SemiBold"/>
                <a:sym typeface="Gill Sans SemiBold"/>
              </a:rPr>
              <a:t>OPSS</a:t>
            </a:r>
            <a:r>
              <a:t>, responsible for the set-up and development of the </a:t>
            </a:r>
            <a:r>
              <a:rPr>
                <a:latin typeface="Gill Sans SemiBold"/>
                <a:ea typeface="Gill Sans SemiBold"/>
                <a:cs typeface="Gill Sans SemiBold"/>
                <a:sym typeface="Gill Sans SemiBold"/>
              </a:rPr>
              <a:t>New Construction Product Regulator, supports the aim of the CCPI </a:t>
            </a:r>
            <a:r>
              <a:t>and recognises the benefits it can bring to helping the industry deliver on the change required</a:t>
            </a:r>
          </a:p>
        </p:txBody>
      </p:sp>
      <p:pic>
        <p:nvPicPr>
          <p:cNvPr id="203" name="Picture 3" descr="Picture 3"/>
          <p:cNvPicPr>
            <a:picLocks noChangeAspect="1"/>
          </p:cNvPicPr>
          <p:nvPr/>
        </p:nvPicPr>
        <p:blipFill>
          <a:blip r:embed="rId3"/>
          <a:stretch>
            <a:fillRect/>
          </a:stretch>
        </p:blipFill>
        <p:spPr>
          <a:xfrm>
            <a:off x="2719139" y="9672804"/>
            <a:ext cx="2396231" cy="1973943"/>
          </a:xfrm>
          <a:prstGeom prst="rect">
            <a:avLst/>
          </a:prstGeom>
          <a:ln w="12700">
            <a:miter lim="400000"/>
          </a:ln>
        </p:spPr>
      </p:pic>
      <p:pic>
        <p:nvPicPr>
          <p:cNvPr id="204" name="Dame-Judith-Hackitt.jpeg" descr="Dame-Judith-Hackitt.jpeg"/>
          <p:cNvPicPr>
            <a:picLocks noChangeAspect="1"/>
          </p:cNvPicPr>
          <p:nvPr/>
        </p:nvPicPr>
        <p:blipFill>
          <a:blip r:embed="rId4"/>
          <a:stretch>
            <a:fillRect/>
          </a:stretch>
        </p:blipFill>
        <p:spPr>
          <a:xfrm>
            <a:off x="15355037" y="2778954"/>
            <a:ext cx="6822658" cy="9096876"/>
          </a:xfrm>
          <a:prstGeom prst="rect">
            <a:avLst/>
          </a:prstGeom>
          <a:ln w="12700">
            <a:miter lim="400000"/>
          </a:ln>
        </p:spPr>
      </p:pic>
      <p:sp>
        <p:nvSpPr>
          <p:cNvPr id="205" name="INSERT YOUR LOGO HERE"/>
          <p:cNvSpPr txBox="1"/>
          <p:nvPr/>
        </p:nvSpPr>
        <p:spPr>
          <a:xfrm>
            <a:off x="18803791" y="582301"/>
            <a:ext cx="4977062" cy="8342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ctr">
              <a:spcBef>
                <a:spcPts val="600"/>
              </a:spcBef>
              <a:defRPr sz="2200">
                <a:solidFill>
                  <a:srgbClr val="535353"/>
                </a:solidFill>
                <a:latin typeface="Gill Sans Light"/>
                <a:ea typeface="Gill Sans Light"/>
                <a:cs typeface="Gill Sans Light"/>
                <a:sym typeface="Gill Sans Light"/>
              </a:defRPr>
            </a:lvl1pPr>
          </a:lstStyle>
          <a:p>
            <a:r>
              <a:t>INSERT YOUR LOGO HERE</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extBox 2"/>
          <p:cNvSpPr txBox="1"/>
          <p:nvPr/>
        </p:nvSpPr>
        <p:spPr>
          <a:xfrm>
            <a:off x="2719139" y="2493206"/>
            <a:ext cx="16371855" cy="9829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spAutoFit/>
          </a:bodyPr>
          <a:lstStyle>
            <a:lvl1pPr>
              <a:defRPr sz="5300">
                <a:solidFill>
                  <a:srgbClr val="F6A704"/>
                </a:solidFill>
                <a:latin typeface="Gill Sans SemiBold"/>
                <a:ea typeface="Gill Sans SemiBold"/>
                <a:cs typeface="Gill Sans SemiBold"/>
                <a:sym typeface="Gill Sans SemiBold"/>
              </a:defRPr>
            </a:lvl1pPr>
          </a:lstStyle>
          <a:p>
            <a:r>
              <a:t>Market advantage from the CCPI</a:t>
            </a:r>
          </a:p>
        </p:txBody>
      </p:sp>
      <p:sp>
        <p:nvSpPr>
          <p:cNvPr id="208" name="TextBox 3"/>
          <p:cNvSpPr txBox="1"/>
          <p:nvPr/>
        </p:nvSpPr>
        <p:spPr>
          <a:xfrm>
            <a:off x="5907414" y="4263524"/>
            <a:ext cx="10273573" cy="74345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spAutoFit/>
          </a:bodyPr>
          <a:lstStyle/>
          <a:p>
            <a:pPr marL="228600" indent="-228600">
              <a:spcBef>
                <a:spcPts val="2400"/>
              </a:spcBef>
              <a:buSzPct val="100000"/>
              <a:buChar char="•"/>
              <a:defRPr sz="3200">
                <a:solidFill>
                  <a:srgbClr val="535353"/>
                </a:solidFill>
                <a:latin typeface="Gill Sans SemiBold"/>
                <a:ea typeface="Gill Sans SemiBold"/>
                <a:cs typeface="Gill Sans SemiBold"/>
                <a:sym typeface="Gill Sans SemiBold"/>
              </a:defRPr>
            </a:pPr>
            <a:r>
              <a:t>Insurers value third-party verification</a:t>
            </a:r>
          </a:p>
          <a:p>
            <a:pPr marL="228600" indent="-228600">
              <a:spcBef>
                <a:spcPts val="2400"/>
              </a:spcBef>
              <a:buSzPct val="100000"/>
              <a:buChar char="•"/>
              <a:defRPr sz="3200">
                <a:solidFill>
                  <a:srgbClr val="535353"/>
                </a:solidFill>
                <a:latin typeface="Gill Sans SemiBold"/>
                <a:ea typeface="Gill Sans SemiBold"/>
                <a:cs typeface="Gill Sans SemiBold"/>
                <a:sym typeface="Gill Sans SemiBold"/>
              </a:defRPr>
            </a:pPr>
            <a:r>
              <a:t>Clients and customers are increasingly asking for more assurance </a:t>
            </a:r>
          </a:p>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t>When further post-Grenfell regulation comes in, CCPI will support our</a:t>
            </a:r>
            <a:r>
              <a:rPr>
                <a:latin typeface="Gill Sans SemiBold"/>
                <a:ea typeface="Gill Sans SemiBold"/>
                <a:cs typeface="Gill Sans SemiBold"/>
                <a:sym typeface="Gill Sans SemiBold"/>
              </a:rPr>
              <a:t> regulatory readiness </a:t>
            </a:r>
          </a:p>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t>We can use the CCPI logo on our product sets to </a:t>
            </a:r>
            <a:r>
              <a:rPr>
                <a:latin typeface="Gill Sans SemiBold"/>
                <a:ea typeface="Gill Sans SemiBold"/>
                <a:cs typeface="Gill Sans SemiBold"/>
                <a:sym typeface="Gill Sans SemiBold"/>
              </a:rPr>
              <a:t>stand out from the crowd</a:t>
            </a:r>
          </a:p>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t>Prove that we are a company committed to ethical leadership and culture </a:t>
            </a:r>
          </a:p>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t>Provide </a:t>
            </a:r>
            <a:r>
              <a:rPr>
                <a:latin typeface="Gill Sans SemiBold"/>
                <a:ea typeface="Gill Sans SemiBold"/>
                <a:cs typeface="Gill Sans SemiBold"/>
                <a:sym typeface="Gill Sans SemiBold"/>
              </a:rPr>
              <a:t>third-party verification</a:t>
            </a:r>
            <a:r>
              <a:t> that our product information can be relied upon, now and in the future, by specifiers, installers and users </a:t>
            </a:r>
          </a:p>
        </p:txBody>
      </p:sp>
      <p:pic>
        <p:nvPicPr>
          <p:cNvPr id="209" name="Picture 3" descr="Picture 3"/>
          <p:cNvPicPr>
            <a:picLocks noChangeAspect="1"/>
          </p:cNvPicPr>
          <p:nvPr/>
        </p:nvPicPr>
        <p:blipFill>
          <a:blip r:embed="rId3"/>
          <a:stretch>
            <a:fillRect/>
          </a:stretch>
        </p:blipFill>
        <p:spPr>
          <a:xfrm>
            <a:off x="2719139" y="9672804"/>
            <a:ext cx="2396231" cy="1973943"/>
          </a:xfrm>
          <a:prstGeom prst="rect">
            <a:avLst/>
          </a:prstGeom>
          <a:ln w="12700">
            <a:miter lim="400000"/>
          </a:ln>
        </p:spPr>
      </p:pic>
      <p:sp>
        <p:nvSpPr>
          <p:cNvPr id="210" name="INSERT YOUR LOGO HERE"/>
          <p:cNvSpPr txBox="1"/>
          <p:nvPr/>
        </p:nvSpPr>
        <p:spPr>
          <a:xfrm>
            <a:off x="18803791" y="582301"/>
            <a:ext cx="4977062" cy="8342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ctr">
              <a:spcBef>
                <a:spcPts val="600"/>
              </a:spcBef>
              <a:defRPr sz="2200">
                <a:solidFill>
                  <a:srgbClr val="535353"/>
                </a:solidFill>
                <a:latin typeface="Gill Sans Light"/>
                <a:ea typeface="Gill Sans Light"/>
                <a:cs typeface="Gill Sans Light"/>
                <a:sym typeface="Gill Sans Light"/>
              </a:defRPr>
            </a:lvl1pPr>
          </a:lstStyle>
          <a:p>
            <a:r>
              <a:t>INSERT YOUR LOGO HERE</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TextBox 2"/>
          <p:cNvSpPr txBox="1"/>
          <p:nvPr/>
        </p:nvSpPr>
        <p:spPr>
          <a:xfrm>
            <a:off x="4006073" y="2916540"/>
            <a:ext cx="16371854" cy="27228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spAutoFit/>
          </a:bodyPr>
          <a:lstStyle/>
          <a:p>
            <a:pPr algn="ctr">
              <a:defRPr sz="4800">
                <a:solidFill>
                  <a:srgbClr val="F6A704"/>
                </a:solidFill>
                <a:latin typeface="Gill Sans SemiBold"/>
                <a:ea typeface="Gill Sans SemiBold"/>
                <a:cs typeface="Gill Sans SemiBold"/>
                <a:sym typeface="Gill Sans SemiBold"/>
              </a:defRPr>
            </a:pPr>
            <a:r>
              <a:rPr sz="5300"/>
              <a:t>Timeframes and incentives…</a:t>
            </a:r>
            <a:br/>
            <a:r>
              <a:rPr sz="12000">
                <a:solidFill>
                  <a:srgbClr val="535353"/>
                </a:solidFill>
                <a:latin typeface="Gill Sans Light"/>
                <a:ea typeface="Gill Sans Light"/>
                <a:cs typeface="Gill Sans Light"/>
                <a:sym typeface="Gill Sans Light"/>
              </a:rPr>
              <a:t>START NOW!</a:t>
            </a:r>
          </a:p>
        </p:txBody>
      </p:sp>
      <p:sp>
        <p:nvSpPr>
          <p:cNvPr id="213" name="TextBox 3"/>
          <p:cNvSpPr txBox="1"/>
          <p:nvPr/>
        </p:nvSpPr>
        <p:spPr>
          <a:xfrm>
            <a:off x="7055213" y="5740957"/>
            <a:ext cx="10273573" cy="31546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spAutoFit/>
          </a:bodyPr>
          <a:lstStyle/>
          <a:p>
            <a:pPr algn="ctr">
              <a:spcBef>
                <a:spcPts val="2400"/>
              </a:spcBef>
              <a:buClr>
                <a:srgbClr val="262626"/>
              </a:buClr>
              <a:buFont typeface="Garamond"/>
              <a:defRPr sz="3200">
                <a:solidFill>
                  <a:srgbClr val="535353"/>
                </a:solidFill>
                <a:latin typeface="Gill Sans SemiBold"/>
                <a:ea typeface="Gill Sans SemiBold"/>
                <a:cs typeface="Gill Sans SemiBold"/>
                <a:sym typeface="Gill Sans SemiBold"/>
              </a:defRPr>
            </a:pPr>
            <a:r>
              <a:t>CCPI is now open for assessments for verification</a:t>
            </a:r>
          </a:p>
          <a:p>
            <a:pPr algn="ctr">
              <a:spcBef>
                <a:spcPts val="2400"/>
              </a:spcBef>
              <a:buClr>
                <a:srgbClr val="262626"/>
              </a:buClr>
              <a:buFont typeface="Garamond"/>
              <a:defRPr sz="3200">
                <a:solidFill>
                  <a:srgbClr val="535353"/>
                </a:solidFill>
                <a:latin typeface="Gill Sans Light"/>
                <a:ea typeface="Gill Sans Light"/>
                <a:cs typeface="Gill Sans Light"/>
                <a:sym typeface="Gill Sans Light"/>
              </a:defRPr>
            </a:pPr>
            <a:r>
              <a:t>For 2023, CPA Members will get priority </a:t>
            </a:r>
            <a:br/>
            <a:r>
              <a:t>in the waiting list for assessment</a:t>
            </a:r>
          </a:p>
          <a:p>
            <a:pPr algn="ctr">
              <a:spcBef>
                <a:spcPts val="2400"/>
              </a:spcBef>
              <a:buClr>
                <a:srgbClr val="262626"/>
              </a:buClr>
              <a:buFont typeface="Garamond"/>
              <a:defRPr sz="3200">
                <a:solidFill>
                  <a:srgbClr val="535353"/>
                </a:solidFill>
                <a:latin typeface="Gill Sans Light"/>
                <a:ea typeface="Gill Sans Light"/>
                <a:cs typeface="Gill Sans Light"/>
                <a:sym typeface="Gill Sans Light"/>
              </a:defRPr>
            </a:pPr>
            <a:r>
              <a:t>New Construction Product Regulation </a:t>
            </a:r>
            <a:br/>
            <a:r>
              <a:t>post-Grenfell is expected early/mid 2024</a:t>
            </a:r>
          </a:p>
        </p:txBody>
      </p:sp>
      <p:pic>
        <p:nvPicPr>
          <p:cNvPr id="214" name="Picture 3" descr="Picture 3"/>
          <p:cNvPicPr>
            <a:picLocks noChangeAspect="1"/>
          </p:cNvPicPr>
          <p:nvPr/>
        </p:nvPicPr>
        <p:blipFill>
          <a:blip r:embed="rId3"/>
          <a:stretch>
            <a:fillRect/>
          </a:stretch>
        </p:blipFill>
        <p:spPr>
          <a:xfrm>
            <a:off x="10993884" y="10028404"/>
            <a:ext cx="2396231" cy="1973943"/>
          </a:xfrm>
          <a:prstGeom prst="rect">
            <a:avLst/>
          </a:prstGeom>
          <a:ln w="12700">
            <a:miter lim="400000"/>
          </a:ln>
        </p:spPr>
      </p:pic>
      <p:sp>
        <p:nvSpPr>
          <p:cNvPr id="215" name="INSERT YOUR LOGO HERE"/>
          <p:cNvSpPr txBox="1"/>
          <p:nvPr/>
        </p:nvSpPr>
        <p:spPr>
          <a:xfrm>
            <a:off x="18803791" y="582301"/>
            <a:ext cx="4977062" cy="8342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ctr">
              <a:spcBef>
                <a:spcPts val="600"/>
              </a:spcBef>
              <a:defRPr sz="2200">
                <a:solidFill>
                  <a:srgbClr val="535353"/>
                </a:solidFill>
                <a:latin typeface="Gill Sans Light"/>
                <a:ea typeface="Gill Sans Light"/>
                <a:cs typeface="Gill Sans Light"/>
                <a:sym typeface="Gill Sans Light"/>
              </a:defRPr>
            </a:lvl1pPr>
          </a:lstStyle>
          <a:p>
            <a:r>
              <a:t>INSERT YOUR LOGO HERE</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 name="Picture 5" descr="Picture 5"/>
          <p:cNvPicPr>
            <a:picLocks noChangeAspect="1"/>
          </p:cNvPicPr>
          <p:nvPr/>
        </p:nvPicPr>
        <p:blipFill>
          <a:blip r:embed="rId3"/>
          <a:srcRect t="11856" b="1605"/>
          <a:stretch>
            <a:fillRect/>
          </a:stretch>
        </p:blipFill>
        <p:spPr>
          <a:xfrm>
            <a:off x="42" y="1632366"/>
            <a:ext cx="24476261" cy="11914699"/>
          </a:xfrm>
          <a:prstGeom prst="rect">
            <a:avLst/>
          </a:prstGeom>
          <a:ln w="12700">
            <a:miter lim="400000"/>
          </a:ln>
        </p:spPr>
      </p:pic>
      <p:sp>
        <p:nvSpPr>
          <p:cNvPr id="218" name="Rectangle 81"/>
          <p:cNvSpPr/>
          <p:nvPr/>
        </p:nvSpPr>
        <p:spPr>
          <a:xfrm>
            <a:off x="11433364" y="5367158"/>
            <a:ext cx="10946446" cy="4445001"/>
          </a:xfrm>
          <a:prstGeom prst="rect">
            <a:avLst/>
          </a:prstGeom>
          <a:solidFill>
            <a:srgbClr val="FFFFFF"/>
          </a:solidFill>
          <a:ln w="12700">
            <a:miter lim="400000"/>
          </a:ln>
        </p:spPr>
        <p:txBody>
          <a:bodyPr lIns="45719" rIns="45719"/>
          <a:lstStyle/>
          <a:p>
            <a:pPr>
              <a:defRPr sz="1800">
                <a:solidFill>
                  <a:srgbClr val="FFFFFF"/>
                </a:solidFill>
                <a:latin typeface="Century Gothic"/>
                <a:ea typeface="Century Gothic"/>
                <a:cs typeface="Century Gothic"/>
                <a:sym typeface="Century Gothic"/>
              </a:defRPr>
            </a:pPr>
            <a:endParaRPr/>
          </a:p>
        </p:txBody>
      </p:sp>
      <p:sp>
        <p:nvSpPr>
          <p:cNvPr id="219" name="Rectangle 83"/>
          <p:cNvSpPr/>
          <p:nvPr/>
        </p:nvSpPr>
        <p:spPr>
          <a:xfrm>
            <a:off x="11766510" y="5748158"/>
            <a:ext cx="10280152" cy="3683001"/>
          </a:xfrm>
          <a:prstGeom prst="rect">
            <a:avLst/>
          </a:prstGeom>
          <a:ln w="6350" cap="sq">
            <a:solidFill>
              <a:srgbClr val="535353"/>
            </a:solidFill>
            <a:miter/>
          </a:ln>
        </p:spPr>
        <p:txBody>
          <a:bodyPr lIns="45719" rIns="45719"/>
          <a:lstStyle/>
          <a:p>
            <a:pPr>
              <a:defRPr sz="1800">
                <a:solidFill>
                  <a:srgbClr val="FFFFFF"/>
                </a:solidFill>
                <a:latin typeface="Century Gothic"/>
                <a:ea typeface="Century Gothic"/>
                <a:cs typeface="Century Gothic"/>
                <a:sym typeface="Century Gothic"/>
              </a:defRPr>
            </a:pPr>
            <a:endParaRPr/>
          </a:p>
        </p:txBody>
      </p:sp>
      <p:sp>
        <p:nvSpPr>
          <p:cNvPr id="220" name="TextBox 3"/>
          <p:cNvSpPr txBox="1"/>
          <p:nvPr/>
        </p:nvSpPr>
        <p:spPr>
          <a:xfrm>
            <a:off x="11915884" y="6812420"/>
            <a:ext cx="9981407" cy="15544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spAutoFit/>
          </a:bodyPr>
          <a:lstStyle/>
          <a:p>
            <a:pPr lvl="1" algn="ctr">
              <a:defRPr sz="4800">
                <a:solidFill>
                  <a:srgbClr val="535353"/>
                </a:solidFill>
                <a:latin typeface="Gill Sans Light"/>
                <a:ea typeface="Gill Sans Light"/>
                <a:cs typeface="Gill Sans Light"/>
                <a:sym typeface="Gill Sans Light"/>
              </a:defRPr>
            </a:pPr>
            <a:r>
              <a:t>APPENDICES/</a:t>
            </a:r>
            <a:br/>
            <a:r>
              <a:t>ADDITIONAL SLIDES </a:t>
            </a:r>
          </a:p>
        </p:txBody>
      </p:sp>
      <p:sp>
        <p:nvSpPr>
          <p:cNvPr id="221" name="INSERT YOUR LOGO HERE"/>
          <p:cNvSpPr txBox="1"/>
          <p:nvPr/>
        </p:nvSpPr>
        <p:spPr>
          <a:xfrm>
            <a:off x="18803791" y="582301"/>
            <a:ext cx="4977062" cy="8342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ctr">
              <a:spcBef>
                <a:spcPts val="600"/>
              </a:spcBef>
              <a:defRPr sz="2200">
                <a:solidFill>
                  <a:srgbClr val="535353"/>
                </a:solidFill>
                <a:latin typeface="Gill Sans Light"/>
                <a:ea typeface="Gill Sans Light"/>
                <a:cs typeface="Gill Sans Light"/>
                <a:sym typeface="Gill Sans Light"/>
              </a:defRPr>
            </a:lvl1pPr>
          </a:lstStyle>
          <a:p>
            <a:r>
              <a:t>INSERT YOUR LOGO HERE</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TextBox 3"/>
          <p:cNvSpPr txBox="1"/>
          <p:nvPr/>
        </p:nvSpPr>
        <p:spPr>
          <a:xfrm>
            <a:off x="10062938" y="5036275"/>
            <a:ext cx="11295349" cy="71805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spAutoFit/>
          </a:bodyPr>
          <a:lstStyle/>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t>Compliance is a not negotiable license to operate</a:t>
            </a:r>
          </a:p>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t>We need to be prepared for increased regulation following the Grenfell Tragedy and to meet sustainability needs</a:t>
            </a:r>
          </a:p>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t>We can ensure we avoid direct costs – ie fines</a:t>
            </a:r>
          </a:p>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t>Regulation can provide a level playing field for us to compete on</a:t>
            </a:r>
          </a:p>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t>It can help with internal alignment – we all need to know what we are doing and work to the same standard</a:t>
            </a:r>
          </a:p>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t>We can protect future earnings (ie helps avoid reputational damage)</a:t>
            </a:r>
          </a:p>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t>Investing in compliance approaches helps avoid atrophy,  </a:t>
            </a:r>
            <a:br/>
            <a:r>
              <a:t>inefficiencies and increased risk of failure creeping in</a:t>
            </a:r>
          </a:p>
        </p:txBody>
      </p:sp>
      <p:sp>
        <p:nvSpPr>
          <p:cNvPr id="224" name="TextBox 2"/>
          <p:cNvSpPr txBox="1"/>
          <p:nvPr/>
        </p:nvSpPr>
        <p:spPr>
          <a:xfrm>
            <a:off x="10186739" y="2493206"/>
            <a:ext cx="16371854" cy="17576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spAutoFit/>
          </a:bodyPr>
          <a:lstStyle/>
          <a:p>
            <a:pPr>
              <a:defRPr sz="5300">
                <a:solidFill>
                  <a:srgbClr val="F6A704"/>
                </a:solidFill>
                <a:latin typeface="Gill Sans SemiBold"/>
                <a:ea typeface="Gill Sans SemiBold"/>
                <a:cs typeface="Gill Sans SemiBold"/>
                <a:sym typeface="Gill Sans SemiBold"/>
              </a:defRPr>
            </a:pPr>
            <a:r>
              <a:t>Increasing resilience</a:t>
            </a:r>
            <a:br/>
            <a:r>
              <a:rPr>
                <a:solidFill>
                  <a:srgbClr val="535353"/>
                </a:solidFill>
                <a:latin typeface="Gill Sans Light"/>
                <a:ea typeface="Gill Sans Light"/>
                <a:cs typeface="Gill Sans Light"/>
                <a:sym typeface="Gill Sans Light"/>
              </a:rPr>
              <a:t>through regulatory compliance</a:t>
            </a:r>
          </a:p>
        </p:txBody>
      </p:sp>
      <p:sp>
        <p:nvSpPr>
          <p:cNvPr id="225" name="Rectangle"/>
          <p:cNvSpPr/>
          <p:nvPr/>
        </p:nvSpPr>
        <p:spPr>
          <a:xfrm>
            <a:off x="2571140" y="8640598"/>
            <a:ext cx="5175699" cy="1431556"/>
          </a:xfrm>
          <a:prstGeom prst="rect">
            <a:avLst/>
          </a:prstGeom>
          <a:solidFill>
            <a:srgbClr val="F6A704"/>
          </a:solidFill>
          <a:ln w="12700">
            <a:solidFill>
              <a:srgbClr val="F5F6F4">
                <a:alpha val="17000"/>
              </a:srgbClr>
            </a:solidFill>
          </a:ln>
        </p:spPr>
        <p:txBody>
          <a:bodyPr lIns="45719" rIns="45719" anchor="ctr"/>
          <a:lstStyle/>
          <a:p>
            <a:pPr algn="ctr">
              <a:defRPr sz="2400">
                <a:solidFill>
                  <a:srgbClr val="FFFFFF"/>
                </a:solidFill>
                <a:latin typeface="Century Gothic"/>
                <a:ea typeface="Century Gothic"/>
                <a:cs typeface="Century Gothic"/>
                <a:sym typeface="Century Gothic"/>
              </a:defRPr>
            </a:pPr>
            <a:endParaRPr/>
          </a:p>
        </p:txBody>
      </p:sp>
      <p:sp>
        <p:nvSpPr>
          <p:cNvPr id="226" name="REGULATORY COMPLIANCE"/>
          <p:cNvSpPr txBox="1"/>
          <p:nvPr/>
        </p:nvSpPr>
        <p:spPr>
          <a:xfrm>
            <a:off x="2571140" y="8825957"/>
            <a:ext cx="5175699" cy="1060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400">
                <a:solidFill>
                  <a:srgbClr val="FFFFFF"/>
                </a:solidFill>
                <a:latin typeface="Gill Sans"/>
                <a:ea typeface="Gill Sans"/>
                <a:cs typeface="Gill Sans"/>
                <a:sym typeface="Gill Sans"/>
              </a:defRPr>
            </a:lvl1pPr>
          </a:lstStyle>
          <a:p>
            <a:r>
              <a:t>REGULATORY COMPLIANCE</a:t>
            </a:r>
          </a:p>
        </p:txBody>
      </p:sp>
      <p:sp>
        <p:nvSpPr>
          <p:cNvPr id="227" name="Rectangle"/>
          <p:cNvSpPr/>
          <p:nvPr/>
        </p:nvSpPr>
        <p:spPr>
          <a:xfrm>
            <a:off x="2571140" y="10254860"/>
            <a:ext cx="5175699" cy="2203643"/>
          </a:xfrm>
          <a:prstGeom prst="rect">
            <a:avLst/>
          </a:prstGeom>
          <a:solidFill>
            <a:srgbClr val="DDDDDD"/>
          </a:solidFill>
          <a:ln w="12700">
            <a:solidFill>
              <a:srgbClr val="F5F6F4">
                <a:alpha val="17000"/>
              </a:srgbClr>
            </a:solidFill>
          </a:ln>
        </p:spPr>
        <p:txBody>
          <a:bodyPr lIns="45719" rIns="45719" anchor="ctr"/>
          <a:lstStyle/>
          <a:p>
            <a:pPr algn="ctr">
              <a:defRPr sz="1800">
                <a:solidFill>
                  <a:srgbClr val="FFFFFF"/>
                </a:solidFill>
                <a:latin typeface="Century Gothic"/>
                <a:ea typeface="Century Gothic"/>
                <a:cs typeface="Century Gothic"/>
                <a:sym typeface="Century Gothic"/>
              </a:defRPr>
            </a:pPr>
            <a:endParaRPr/>
          </a:p>
        </p:txBody>
      </p:sp>
      <p:sp>
        <p:nvSpPr>
          <p:cNvPr id="228" name="BUSINESS CASE FOR  CCPI AND ETHICAL LEADERSHIP"/>
          <p:cNvSpPr txBox="1"/>
          <p:nvPr/>
        </p:nvSpPr>
        <p:spPr>
          <a:xfrm>
            <a:off x="2589697" y="10297605"/>
            <a:ext cx="5138585" cy="21181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pPr algn="ctr">
              <a:defRPr sz="3200">
                <a:latin typeface="Gill Sans"/>
                <a:ea typeface="Gill Sans"/>
                <a:cs typeface="Gill Sans"/>
                <a:sym typeface="Gill Sans"/>
              </a:defRPr>
            </a:pPr>
            <a:r>
              <a:t>BUSINESS CASE FOR </a:t>
            </a:r>
            <a:br/>
            <a:r>
              <a:t>CCPI AND ETHICAL LEADERSHIP</a:t>
            </a:r>
          </a:p>
        </p:txBody>
      </p:sp>
      <p:sp>
        <p:nvSpPr>
          <p:cNvPr id="229" name="Triangle"/>
          <p:cNvSpPr/>
          <p:nvPr/>
        </p:nvSpPr>
        <p:spPr>
          <a:xfrm>
            <a:off x="2548903" y="5791438"/>
            <a:ext cx="5220173" cy="2727647"/>
          </a:xfrm>
          <a:prstGeom prst="triangle">
            <a:avLst/>
          </a:prstGeom>
          <a:solidFill>
            <a:srgbClr val="F6A704"/>
          </a:solidFill>
          <a:ln w="12700">
            <a:solidFill>
              <a:srgbClr val="F5F6F4">
                <a:alpha val="17000"/>
              </a:srgbClr>
            </a:solidFill>
          </a:ln>
        </p:spPr>
        <p:txBody>
          <a:bodyPr lIns="45719" rIns="45719" anchor="ctr"/>
          <a:lstStyle/>
          <a:p>
            <a:pPr algn="ctr">
              <a:defRPr sz="1800">
                <a:solidFill>
                  <a:srgbClr val="FFFFFF"/>
                </a:solidFill>
                <a:latin typeface="Century Gothic"/>
                <a:ea typeface="Century Gothic"/>
                <a:cs typeface="Century Gothic"/>
                <a:sym typeface="Century Gothic"/>
              </a:defRPr>
            </a:pPr>
            <a:endParaRPr/>
          </a:p>
        </p:txBody>
      </p:sp>
      <p:sp>
        <p:nvSpPr>
          <p:cNvPr id="230" name="RESILIENCE"/>
          <p:cNvSpPr txBox="1"/>
          <p:nvPr/>
        </p:nvSpPr>
        <p:spPr>
          <a:xfrm>
            <a:off x="3853948" y="7642950"/>
            <a:ext cx="2610087" cy="5836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3200">
                <a:solidFill>
                  <a:srgbClr val="FFFFFF"/>
                </a:solidFill>
                <a:latin typeface="Gill Sans SemiBold"/>
                <a:ea typeface="Gill Sans SemiBold"/>
                <a:cs typeface="Gill Sans SemiBold"/>
                <a:sym typeface="Gill Sans SemiBold"/>
              </a:defRPr>
            </a:lvl1pPr>
          </a:lstStyle>
          <a:p>
            <a:r>
              <a:t>RESILIENCE</a:t>
            </a:r>
          </a:p>
        </p:txBody>
      </p:sp>
      <p:sp>
        <p:nvSpPr>
          <p:cNvPr id="231" name="INSERT YOUR LOGO HERE"/>
          <p:cNvSpPr txBox="1"/>
          <p:nvPr/>
        </p:nvSpPr>
        <p:spPr>
          <a:xfrm>
            <a:off x="18803791" y="582301"/>
            <a:ext cx="4977062" cy="8342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ctr">
              <a:spcBef>
                <a:spcPts val="600"/>
              </a:spcBef>
              <a:defRPr sz="2200">
                <a:solidFill>
                  <a:srgbClr val="535353"/>
                </a:solidFill>
                <a:latin typeface="Gill Sans Light"/>
                <a:ea typeface="Gill Sans Light"/>
                <a:cs typeface="Gill Sans Light"/>
                <a:sym typeface="Gill Sans Light"/>
              </a:defRPr>
            </a:lvl1pPr>
          </a:lstStyle>
          <a:p>
            <a:r>
              <a:t>INSERT YOUR LOGO HERE</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TextBox 3"/>
          <p:cNvSpPr txBox="1"/>
          <p:nvPr/>
        </p:nvSpPr>
        <p:spPr>
          <a:xfrm>
            <a:off x="10062938" y="5036275"/>
            <a:ext cx="12009260" cy="59359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spAutoFit/>
          </a:bodyPr>
          <a:lstStyle/>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t>This creates a positive halo-effect - engaging supply chain in ethical requirements puts both parties on a stronger footing</a:t>
            </a:r>
          </a:p>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t>Full knowledge of supply chain gives us greater confidence </a:t>
            </a:r>
          </a:p>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t>Will help reduce exposure to an issue we may be currently unaware of</a:t>
            </a:r>
          </a:p>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t>Understanding our supply chain more closely will help reduce volatility of supply</a:t>
            </a:r>
          </a:p>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t>Can lead to greater partnership and potential enhanced </a:t>
            </a:r>
            <a:br/>
            <a:r>
              <a:t>performance</a:t>
            </a:r>
          </a:p>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t>In the current economic and social climate this is a must</a:t>
            </a:r>
          </a:p>
        </p:txBody>
      </p:sp>
      <p:sp>
        <p:nvSpPr>
          <p:cNvPr id="234" name="TextBox 2"/>
          <p:cNvSpPr txBox="1"/>
          <p:nvPr/>
        </p:nvSpPr>
        <p:spPr>
          <a:xfrm>
            <a:off x="10186739" y="2493206"/>
            <a:ext cx="12551006" cy="17576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spAutoFit/>
          </a:bodyPr>
          <a:lstStyle/>
          <a:p>
            <a:pPr>
              <a:defRPr sz="5300">
                <a:solidFill>
                  <a:srgbClr val="F6A704"/>
                </a:solidFill>
                <a:latin typeface="Gill Sans SemiBold"/>
                <a:ea typeface="Gill Sans SemiBold"/>
                <a:cs typeface="Gill Sans SemiBold"/>
                <a:sym typeface="Gill Sans SemiBold"/>
              </a:defRPr>
            </a:pPr>
            <a:r>
              <a:t>Increasing resilience</a:t>
            </a:r>
            <a:br/>
            <a:r>
              <a:rPr>
                <a:solidFill>
                  <a:srgbClr val="535353"/>
                </a:solidFill>
                <a:latin typeface="Gill Sans Light"/>
                <a:ea typeface="Gill Sans Light"/>
                <a:cs typeface="Gill Sans Light"/>
                <a:sym typeface="Gill Sans Light"/>
              </a:rPr>
              <a:t>through reduced supply chain risk</a:t>
            </a:r>
          </a:p>
        </p:txBody>
      </p:sp>
      <p:sp>
        <p:nvSpPr>
          <p:cNvPr id="235" name="Rectangle"/>
          <p:cNvSpPr/>
          <p:nvPr/>
        </p:nvSpPr>
        <p:spPr>
          <a:xfrm>
            <a:off x="2571140" y="7087529"/>
            <a:ext cx="5175699" cy="1431556"/>
          </a:xfrm>
          <a:prstGeom prst="rect">
            <a:avLst/>
          </a:prstGeom>
          <a:solidFill>
            <a:srgbClr val="F6A704"/>
          </a:solidFill>
          <a:ln w="12700">
            <a:solidFill>
              <a:srgbClr val="F5F6F4">
                <a:alpha val="17000"/>
              </a:srgbClr>
            </a:solidFill>
          </a:ln>
        </p:spPr>
        <p:txBody>
          <a:bodyPr lIns="45719" rIns="45719" anchor="ctr"/>
          <a:lstStyle/>
          <a:p>
            <a:pPr algn="ctr">
              <a:defRPr sz="2400">
                <a:solidFill>
                  <a:srgbClr val="FFFFFF"/>
                </a:solidFill>
                <a:latin typeface="Century Gothic"/>
                <a:ea typeface="Century Gothic"/>
                <a:cs typeface="Century Gothic"/>
                <a:sym typeface="Century Gothic"/>
              </a:defRPr>
            </a:pPr>
            <a:endParaRPr/>
          </a:p>
        </p:txBody>
      </p:sp>
      <p:sp>
        <p:nvSpPr>
          <p:cNvPr id="236" name="REDUCED SUPPLY CHAIN RISK"/>
          <p:cNvSpPr txBox="1"/>
          <p:nvPr/>
        </p:nvSpPr>
        <p:spPr>
          <a:xfrm>
            <a:off x="2571140" y="7272887"/>
            <a:ext cx="5175699" cy="10608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400">
                <a:solidFill>
                  <a:srgbClr val="FFFFFF"/>
                </a:solidFill>
                <a:latin typeface="Gill Sans"/>
                <a:ea typeface="Gill Sans"/>
                <a:cs typeface="Gill Sans"/>
                <a:sym typeface="Gill Sans"/>
              </a:defRPr>
            </a:lvl1pPr>
          </a:lstStyle>
          <a:p>
            <a:r>
              <a:t>REDUCED SUPPLY CHAIN RISK </a:t>
            </a:r>
          </a:p>
        </p:txBody>
      </p:sp>
      <p:sp>
        <p:nvSpPr>
          <p:cNvPr id="237" name="Rectangle"/>
          <p:cNvSpPr/>
          <p:nvPr/>
        </p:nvSpPr>
        <p:spPr>
          <a:xfrm>
            <a:off x="2571140" y="8640598"/>
            <a:ext cx="5175699" cy="1431556"/>
          </a:xfrm>
          <a:prstGeom prst="rect">
            <a:avLst/>
          </a:prstGeom>
          <a:solidFill>
            <a:srgbClr val="F6A704"/>
          </a:solidFill>
          <a:ln w="12700">
            <a:solidFill>
              <a:srgbClr val="F5F6F4">
                <a:alpha val="17000"/>
              </a:srgbClr>
            </a:solidFill>
          </a:ln>
        </p:spPr>
        <p:txBody>
          <a:bodyPr lIns="45719" rIns="45719" anchor="ctr"/>
          <a:lstStyle/>
          <a:p>
            <a:pPr algn="ctr">
              <a:defRPr sz="2400">
                <a:solidFill>
                  <a:srgbClr val="FFFFFF"/>
                </a:solidFill>
                <a:latin typeface="Century Gothic"/>
                <a:ea typeface="Century Gothic"/>
                <a:cs typeface="Century Gothic"/>
                <a:sym typeface="Century Gothic"/>
              </a:defRPr>
            </a:pPr>
            <a:endParaRPr/>
          </a:p>
        </p:txBody>
      </p:sp>
      <p:sp>
        <p:nvSpPr>
          <p:cNvPr id="238" name="REGULATORY COMPLIANCE"/>
          <p:cNvSpPr txBox="1"/>
          <p:nvPr/>
        </p:nvSpPr>
        <p:spPr>
          <a:xfrm>
            <a:off x="2571140" y="8825957"/>
            <a:ext cx="5175699" cy="1060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400">
                <a:solidFill>
                  <a:srgbClr val="FFFFFF"/>
                </a:solidFill>
                <a:latin typeface="Gill Sans"/>
                <a:ea typeface="Gill Sans"/>
                <a:cs typeface="Gill Sans"/>
                <a:sym typeface="Gill Sans"/>
              </a:defRPr>
            </a:lvl1pPr>
          </a:lstStyle>
          <a:p>
            <a:r>
              <a:t>REGULATORY COMPLIANCE</a:t>
            </a:r>
          </a:p>
        </p:txBody>
      </p:sp>
      <p:sp>
        <p:nvSpPr>
          <p:cNvPr id="239" name="Rectangle"/>
          <p:cNvSpPr/>
          <p:nvPr/>
        </p:nvSpPr>
        <p:spPr>
          <a:xfrm>
            <a:off x="2571140" y="10254860"/>
            <a:ext cx="5175699" cy="2203643"/>
          </a:xfrm>
          <a:prstGeom prst="rect">
            <a:avLst/>
          </a:prstGeom>
          <a:solidFill>
            <a:srgbClr val="DDDDDD"/>
          </a:solidFill>
          <a:ln w="12700">
            <a:solidFill>
              <a:srgbClr val="F5F6F4">
                <a:alpha val="17000"/>
              </a:srgbClr>
            </a:solidFill>
          </a:ln>
        </p:spPr>
        <p:txBody>
          <a:bodyPr lIns="45719" rIns="45719" anchor="ctr"/>
          <a:lstStyle/>
          <a:p>
            <a:pPr algn="ctr">
              <a:defRPr sz="1800">
                <a:solidFill>
                  <a:srgbClr val="FFFFFF"/>
                </a:solidFill>
                <a:latin typeface="Century Gothic"/>
                <a:ea typeface="Century Gothic"/>
                <a:cs typeface="Century Gothic"/>
                <a:sym typeface="Century Gothic"/>
              </a:defRPr>
            </a:pPr>
            <a:endParaRPr/>
          </a:p>
        </p:txBody>
      </p:sp>
      <p:sp>
        <p:nvSpPr>
          <p:cNvPr id="240" name="BUSINESS CASE FOR  CCPI AND ETHICAL LEADERSHIP"/>
          <p:cNvSpPr txBox="1"/>
          <p:nvPr/>
        </p:nvSpPr>
        <p:spPr>
          <a:xfrm>
            <a:off x="2589697" y="10297605"/>
            <a:ext cx="5138585" cy="21181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pPr algn="ctr">
              <a:defRPr sz="3200">
                <a:latin typeface="Gill Sans"/>
                <a:ea typeface="Gill Sans"/>
                <a:cs typeface="Gill Sans"/>
                <a:sym typeface="Gill Sans"/>
              </a:defRPr>
            </a:pPr>
            <a:r>
              <a:t>BUSINESS CASE FOR </a:t>
            </a:r>
            <a:br/>
            <a:r>
              <a:t>CCPI AND ETHICAL LEADERSHIP</a:t>
            </a:r>
          </a:p>
        </p:txBody>
      </p:sp>
      <p:sp>
        <p:nvSpPr>
          <p:cNvPr id="241" name="Triangle"/>
          <p:cNvSpPr/>
          <p:nvPr/>
        </p:nvSpPr>
        <p:spPr>
          <a:xfrm>
            <a:off x="2548903" y="4238368"/>
            <a:ext cx="5220173" cy="2727648"/>
          </a:xfrm>
          <a:prstGeom prst="triangle">
            <a:avLst/>
          </a:prstGeom>
          <a:solidFill>
            <a:srgbClr val="F6A704"/>
          </a:solidFill>
          <a:ln w="12700">
            <a:solidFill>
              <a:srgbClr val="F5F6F4">
                <a:alpha val="17000"/>
              </a:srgbClr>
            </a:solidFill>
          </a:ln>
        </p:spPr>
        <p:txBody>
          <a:bodyPr lIns="45719" rIns="45719" anchor="ctr"/>
          <a:lstStyle/>
          <a:p>
            <a:pPr algn="ctr">
              <a:defRPr sz="1800">
                <a:solidFill>
                  <a:srgbClr val="FFFFFF"/>
                </a:solidFill>
                <a:latin typeface="Century Gothic"/>
                <a:ea typeface="Century Gothic"/>
                <a:cs typeface="Century Gothic"/>
                <a:sym typeface="Century Gothic"/>
              </a:defRPr>
            </a:pPr>
            <a:endParaRPr/>
          </a:p>
        </p:txBody>
      </p:sp>
      <p:sp>
        <p:nvSpPr>
          <p:cNvPr id="242" name="RESILIENCE"/>
          <p:cNvSpPr txBox="1"/>
          <p:nvPr/>
        </p:nvSpPr>
        <p:spPr>
          <a:xfrm>
            <a:off x="3853948" y="6089880"/>
            <a:ext cx="2610087" cy="5836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3200">
                <a:solidFill>
                  <a:srgbClr val="FFFFFF"/>
                </a:solidFill>
                <a:latin typeface="Gill Sans SemiBold"/>
                <a:ea typeface="Gill Sans SemiBold"/>
                <a:cs typeface="Gill Sans SemiBold"/>
                <a:sym typeface="Gill Sans SemiBold"/>
              </a:defRPr>
            </a:lvl1pPr>
          </a:lstStyle>
          <a:p>
            <a:r>
              <a:t>RESILIENCE</a:t>
            </a:r>
          </a:p>
        </p:txBody>
      </p:sp>
      <p:sp>
        <p:nvSpPr>
          <p:cNvPr id="243" name="INSERT YOUR LOGO HERE"/>
          <p:cNvSpPr txBox="1"/>
          <p:nvPr/>
        </p:nvSpPr>
        <p:spPr>
          <a:xfrm>
            <a:off x="18803791" y="582301"/>
            <a:ext cx="4977062" cy="8342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ctr">
              <a:spcBef>
                <a:spcPts val="600"/>
              </a:spcBef>
              <a:defRPr sz="2200">
                <a:solidFill>
                  <a:srgbClr val="535353"/>
                </a:solidFill>
                <a:latin typeface="Gill Sans Light"/>
                <a:ea typeface="Gill Sans Light"/>
                <a:cs typeface="Gill Sans Light"/>
                <a:sym typeface="Gill Sans Light"/>
              </a:defRPr>
            </a:lvl1pPr>
          </a:lstStyle>
          <a:p>
            <a:r>
              <a:t>INSERT YOUR LOGO HERE</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TextBox 3"/>
          <p:cNvSpPr txBox="1"/>
          <p:nvPr/>
        </p:nvSpPr>
        <p:spPr>
          <a:xfrm>
            <a:off x="10062938" y="5036275"/>
            <a:ext cx="11694538" cy="73456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spAutoFit/>
          </a:bodyPr>
          <a:lstStyle/>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t>The stark reality of the Grenfell Tower tragedy loss of 72 lives, and shocking admissions to the inquiry, provide compelling examples of damaged reputations</a:t>
            </a:r>
          </a:p>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t>“It takes 20 years to build a reputation and five minutes to ruin it” </a:t>
            </a:r>
            <a:br/>
            <a:r>
              <a:t>Warren Buffett</a:t>
            </a:r>
          </a:p>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t>We will benefit from enhanced brand equity as a company building a reputation for being in front in terms of managing issues, preparing for change and proactively managing risk </a:t>
            </a:r>
          </a:p>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t>And resilience breeds resilience:  companies that have positive reputations suffer less when issues do happen</a:t>
            </a:r>
          </a:p>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endParaRPr/>
          </a:p>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t> Trust Quote</a:t>
            </a:r>
          </a:p>
        </p:txBody>
      </p:sp>
      <p:sp>
        <p:nvSpPr>
          <p:cNvPr id="246" name="TextBox 2"/>
          <p:cNvSpPr txBox="1"/>
          <p:nvPr/>
        </p:nvSpPr>
        <p:spPr>
          <a:xfrm>
            <a:off x="10186739" y="2493206"/>
            <a:ext cx="12551006" cy="17576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spAutoFit/>
          </a:bodyPr>
          <a:lstStyle/>
          <a:p>
            <a:pPr>
              <a:defRPr sz="5300">
                <a:solidFill>
                  <a:srgbClr val="F6A704"/>
                </a:solidFill>
                <a:latin typeface="Gill Sans SemiBold"/>
                <a:ea typeface="Gill Sans SemiBold"/>
                <a:cs typeface="Gill Sans SemiBold"/>
                <a:sym typeface="Gill Sans SemiBold"/>
              </a:defRPr>
            </a:pPr>
            <a:r>
              <a:t>Increasing resilience</a:t>
            </a:r>
            <a:br/>
            <a:r>
              <a:rPr>
                <a:solidFill>
                  <a:srgbClr val="535353"/>
                </a:solidFill>
                <a:latin typeface="Gill Sans Light"/>
                <a:ea typeface="Gill Sans Light"/>
                <a:cs typeface="Gill Sans Light"/>
                <a:sym typeface="Gill Sans Light"/>
              </a:rPr>
              <a:t>through reputation management</a:t>
            </a:r>
          </a:p>
        </p:txBody>
      </p:sp>
      <p:sp>
        <p:nvSpPr>
          <p:cNvPr id="247" name="Rectangle"/>
          <p:cNvSpPr/>
          <p:nvPr/>
        </p:nvSpPr>
        <p:spPr>
          <a:xfrm>
            <a:off x="2571140" y="5534460"/>
            <a:ext cx="5175699" cy="1431556"/>
          </a:xfrm>
          <a:prstGeom prst="rect">
            <a:avLst/>
          </a:prstGeom>
          <a:solidFill>
            <a:srgbClr val="F6A704"/>
          </a:solidFill>
          <a:ln w="12700">
            <a:solidFill>
              <a:srgbClr val="F5F6F4">
                <a:alpha val="17000"/>
              </a:srgbClr>
            </a:solidFill>
          </a:ln>
        </p:spPr>
        <p:txBody>
          <a:bodyPr lIns="45719" rIns="45719" anchor="ctr"/>
          <a:lstStyle/>
          <a:p>
            <a:pPr algn="ctr">
              <a:defRPr sz="2400">
                <a:solidFill>
                  <a:srgbClr val="FFFFFF"/>
                </a:solidFill>
                <a:latin typeface="Century Gothic"/>
                <a:ea typeface="Century Gothic"/>
                <a:cs typeface="Century Gothic"/>
                <a:sym typeface="Century Gothic"/>
              </a:defRPr>
            </a:pPr>
            <a:endParaRPr/>
          </a:p>
        </p:txBody>
      </p:sp>
      <p:sp>
        <p:nvSpPr>
          <p:cNvPr id="248" name="REPUTATION MANAGEMENT"/>
          <p:cNvSpPr txBox="1"/>
          <p:nvPr/>
        </p:nvSpPr>
        <p:spPr>
          <a:xfrm>
            <a:off x="2571140" y="5719818"/>
            <a:ext cx="5175699" cy="1060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400">
                <a:solidFill>
                  <a:srgbClr val="FFFFFF"/>
                </a:solidFill>
                <a:latin typeface="Gill Sans"/>
                <a:ea typeface="Gill Sans"/>
                <a:cs typeface="Gill Sans"/>
                <a:sym typeface="Gill Sans"/>
              </a:defRPr>
            </a:lvl1pPr>
          </a:lstStyle>
          <a:p>
            <a:r>
              <a:t>REPUTATION MANAGEMENT</a:t>
            </a:r>
          </a:p>
        </p:txBody>
      </p:sp>
      <p:sp>
        <p:nvSpPr>
          <p:cNvPr id="249" name="Triangle"/>
          <p:cNvSpPr/>
          <p:nvPr/>
        </p:nvSpPr>
        <p:spPr>
          <a:xfrm>
            <a:off x="2548903" y="2704282"/>
            <a:ext cx="5220173" cy="2727647"/>
          </a:xfrm>
          <a:prstGeom prst="triangle">
            <a:avLst/>
          </a:prstGeom>
          <a:solidFill>
            <a:srgbClr val="F6A704"/>
          </a:solidFill>
          <a:ln w="12700">
            <a:solidFill>
              <a:srgbClr val="F5F6F4">
                <a:alpha val="17000"/>
              </a:srgbClr>
            </a:solidFill>
          </a:ln>
        </p:spPr>
        <p:txBody>
          <a:bodyPr lIns="45719" rIns="45719" anchor="ctr"/>
          <a:lstStyle/>
          <a:p>
            <a:pPr algn="ctr">
              <a:defRPr sz="1800">
                <a:solidFill>
                  <a:srgbClr val="FFFFFF"/>
                </a:solidFill>
                <a:latin typeface="Century Gothic"/>
                <a:ea typeface="Century Gothic"/>
                <a:cs typeface="Century Gothic"/>
                <a:sym typeface="Century Gothic"/>
              </a:defRPr>
            </a:pPr>
            <a:endParaRPr/>
          </a:p>
        </p:txBody>
      </p:sp>
      <p:sp>
        <p:nvSpPr>
          <p:cNvPr id="250" name="RESILIENCE"/>
          <p:cNvSpPr txBox="1"/>
          <p:nvPr/>
        </p:nvSpPr>
        <p:spPr>
          <a:xfrm>
            <a:off x="3853948" y="4555794"/>
            <a:ext cx="2610087" cy="5836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3200">
                <a:solidFill>
                  <a:srgbClr val="FFFFFF"/>
                </a:solidFill>
                <a:latin typeface="Gill Sans SemiBold"/>
                <a:ea typeface="Gill Sans SemiBold"/>
                <a:cs typeface="Gill Sans SemiBold"/>
                <a:sym typeface="Gill Sans SemiBold"/>
              </a:defRPr>
            </a:lvl1pPr>
          </a:lstStyle>
          <a:p>
            <a:r>
              <a:t>RESILIENCE</a:t>
            </a:r>
          </a:p>
        </p:txBody>
      </p:sp>
      <p:sp>
        <p:nvSpPr>
          <p:cNvPr id="251" name="Rectangle"/>
          <p:cNvSpPr/>
          <p:nvPr/>
        </p:nvSpPr>
        <p:spPr>
          <a:xfrm>
            <a:off x="2571140" y="7087529"/>
            <a:ext cx="5175699" cy="1431556"/>
          </a:xfrm>
          <a:prstGeom prst="rect">
            <a:avLst/>
          </a:prstGeom>
          <a:solidFill>
            <a:srgbClr val="F6A704"/>
          </a:solidFill>
          <a:ln w="12700">
            <a:solidFill>
              <a:srgbClr val="F5F6F4">
                <a:alpha val="17000"/>
              </a:srgbClr>
            </a:solidFill>
          </a:ln>
        </p:spPr>
        <p:txBody>
          <a:bodyPr lIns="45719" rIns="45719" anchor="ctr"/>
          <a:lstStyle/>
          <a:p>
            <a:pPr algn="ctr">
              <a:defRPr sz="2400">
                <a:solidFill>
                  <a:srgbClr val="FFFFFF"/>
                </a:solidFill>
                <a:latin typeface="Century Gothic"/>
                <a:ea typeface="Century Gothic"/>
                <a:cs typeface="Century Gothic"/>
                <a:sym typeface="Century Gothic"/>
              </a:defRPr>
            </a:pPr>
            <a:endParaRPr/>
          </a:p>
        </p:txBody>
      </p:sp>
      <p:sp>
        <p:nvSpPr>
          <p:cNvPr id="252" name="REDUCED SUPPLY CHAIN RISK"/>
          <p:cNvSpPr txBox="1"/>
          <p:nvPr/>
        </p:nvSpPr>
        <p:spPr>
          <a:xfrm>
            <a:off x="2571140" y="7272887"/>
            <a:ext cx="5175699" cy="10608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400">
                <a:solidFill>
                  <a:srgbClr val="FFFFFF"/>
                </a:solidFill>
                <a:latin typeface="Gill Sans"/>
                <a:ea typeface="Gill Sans"/>
                <a:cs typeface="Gill Sans"/>
                <a:sym typeface="Gill Sans"/>
              </a:defRPr>
            </a:lvl1pPr>
          </a:lstStyle>
          <a:p>
            <a:r>
              <a:t>REDUCED SUPPLY CHAIN RISK </a:t>
            </a:r>
          </a:p>
        </p:txBody>
      </p:sp>
      <p:sp>
        <p:nvSpPr>
          <p:cNvPr id="253" name="Rectangle"/>
          <p:cNvSpPr/>
          <p:nvPr/>
        </p:nvSpPr>
        <p:spPr>
          <a:xfrm>
            <a:off x="2571140" y="8640598"/>
            <a:ext cx="5175699" cy="1431556"/>
          </a:xfrm>
          <a:prstGeom prst="rect">
            <a:avLst/>
          </a:prstGeom>
          <a:solidFill>
            <a:srgbClr val="F6A704"/>
          </a:solidFill>
          <a:ln w="12700">
            <a:solidFill>
              <a:srgbClr val="F5F6F4">
                <a:alpha val="17000"/>
              </a:srgbClr>
            </a:solidFill>
          </a:ln>
        </p:spPr>
        <p:txBody>
          <a:bodyPr lIns="45719" rIns="45719" anchor="ctr"/>
          <a:lstStyle/>
          <a:p>
            <a:pPr algn="ctr">
              <a:defRPr sz="2400">
                <a:solidFill>
                  <a:srgbClr val="FFFFFF"/>
                </a:solidFill>
                <a:latin typeface="Century Gothic"/>
                <a:ea typeface="Century Gothic"/>
                <a:cs typeface="Century Gothic"/>
                <a:sym typeface="Century Gothic"/>
              </a:defRPr>
            </a:pPr>
            <a:endParaRPr/>
          </a:p>
        </p:txBody>
      </p:sp>
      <p:sp>
        <p:nvSpPr>
          <p:cNvPr id="254" name="REGULATORY COMPLIANCE"/>
          <p:cNvSpPr txBox="1"/>
          <p:nvPr/>
        </p:nvSpPr>
        <p:spPr>
          <a:xfrm>
            <a:off x="2571140" y="8825957"/>
            <a:ext cx="5175699" cy="1060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400">
                <a:solidFill>
                  <a:srgbClr val="FFFFFF"/>
                </a:solidFill>
                <a:latin typeface="Gill Sans"/>
                <a:ea typeface="Gill Sans"/>
                <a:cs typeface="Gill Sans"/>
                <a:sym typeface="Gill Sans"/>
              </a:defRPr>
            </a:lvl1pPr>
          </a:lstStyle>
          <a:p>
            <a:r>
              <a:t>REGULATORY COMPLIANCE</a:t>
            </a:r>
          </a:p>
        </p:txBody>
      </p:sp>
      <p:sp>
        <p:nvSpPr>
          <p:cNvPr id="255" name="Rectangle"/>
          <p:cNvSpPr/>
          <p:nvPr/>
        </p:nvSpPr>
        <p:spPr>
          <a:xfrm>
            <a:off x="2571140" y="10254860"/>
            <a:ext cx="5175699" cy="2203643"/>
          </a:xfrm>
          <a:prstGeom prst="rect">
            <a:avLst/>
          </a:prstGeom>
          <a:solidFill>
            <a:srgbClr val="DDDDDD"/>
          </a:solidFill>
          <a:ln w="12700">
            <a:solidFill>
              <a:srgbClr val="F5F6F4">
                <a:alpha val="17000"/>
              </a:srgbClr>
            </a:solidFill>
          </a:ln>
        </p:spPr>
        <p:txBody>
          <a:bodyPr lIns="45719" rIns="45719" anchor="ctr"/>
          <a:lstStyle/>
          <a:p>
            <a:pPr algn="ctr">
              <a:defRPr sz="1800">
                <a:solidFill>
                  <a:srgbClr val="FFFFFF"/>
                </a:solidFill>
                <a:latin typeface="Century Gothic"/>
                <a:ea typeface="Century Gothic"/>
                <a:cs typeface="Century Gothic"/>
                <a:sym typeface="Century Gothic"/>
              </a:defRPr>
            </a:pPr>
            <a:endParaRPr/>
          </a:p>
        </p:txBody>
      </p:sp>
      <p:sp>
        <p:nvSpPr>
          <p:cNvPr id="256" name="BUSINESS CASE FOR  CCPI AND ETHICAL LEADERSHIP"/>
          <p:cNvSpPr txBox="1"/>
          <p:nvPr/>
        </p:nvSpPr>
        <p:spPr>
          <a:xfrm>
            <a:off x="2589697" y="10297605"/>
            <a:ext cx="5138585" cy="21181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pPr algn="ctr">
              <a:defRPr sz="3200">
                <a:latin typeface="Gill Sans"/>
                <a:ea typeface="Gill Sans"/>
                <a:cs typeface="Gill Sans"/>
                <a:sym typeface="Gill Sans"/>
              </a:defRPr>
            </a:pPr>
            <a:r>
              <a:t>BUSINESS CASE FOR </a:t>
            </a:r>
            <a:br/>
            <a:r>
              <a:t>CCPI AND ETHICAL LEADERSHIP</a:t>
            </a:r>
          </a:p>
        </p:txBody>
      </p:sp>
      <p:sp>
        <p:nvSpPr>
          <p:cNvPr id="257" name="INSERT YOUR LOGO HERE"/>
          <p:cNvSpPr txBox="1"/>
          <p:nvPr/>
        </p:nvSpPr>
        <p:spPr>
          <a:xfrm>
            <a:off x="18803791" y="582301"/>
            <a:ext cx="4977062" cy="8342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ctr">
              <a:spcBef>
                <a:spcPts val="600"/>
              </a:spcBef>
              <a:defRPr sz="2200">
                <a:solidFill>
                  <a:srgbClr val="535353"/>
                </a:solidFill>
                <a:latin typeface="Gill Sans Light"/>
                <a:ea typeface="Gill Sans Light"/>
                <a:cs typeface="Gill Sans Light"/>
                <a:sym typeface="Gill Sans Light"/>
              </a:defRPr>
            </a:lvl1pPr>
          </a:lstStyle>
          <a:p>
            <a:r>
              <a:t>INSERT YOUR LOGO HERE</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TextBox 3"/>
          <p:cNvSpPr txBox="1"/>
          <p:nvPr/>
        </p:nvSpPr>
        <p:spPr>
          <a:xfrm>
            <a:off x="10062938" y="5036275"/>
            <a:ext cx="9872154" cy="48564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spAutoFit/>
          </a:bodyPr>
          <a:lstStyle/>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t>Streamlining management system and process around Product Information Management will reduce time and effort for employees</a:t>
            </a:r>
          </a:p>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t>Avoids repetition and time wasted correcting mistakes</a:t>
            </a:r>
          </a:p>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t>Stops Information Management being a ‘cottage industry’ and makes it an effective business process</a:t>
            </a:r>
          </a:p>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t>Frees up employee time to do their day jobs properly or contribute to innovation</a:t>
            </a:r>
          </a:p>
        </p:txBody>
      </p:sp>
      <p:sp>
        <p:nvSpPr>
          <p:cNvPr id="260" name="TextBox 2"/>
          <p:cNvSpPr txBox="1"/>
          <p:nvPr/>
        </p:nvSpPr>
        <p:spPr>
          <a:xfrm>
            <a:off x="10186739" y="2493206"/>
            <a:ext cx="12551006" cy="17576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spAutoFit/>
          </a:bodyPr>
          <a:lstStyle/>
          <a:p>
            <a:pPr>
              <a:defRPr sz="5300">
                <a:solidFill>
                  <a:srgbClr val="F6A704"/>
                </a:solidFill>
                <a:latin typeface="Gill Sans SemiBold"/>
                <a:ea typeface="Gill Sans SemiBold"/>
                <a:cs typeface="Gill Sans SemiBold"/>
                <a:sym typeface="Gill Sans SemiBold"/>
              </a:defRPr>
            </a:pPr>
            <a:r>
              <a:rPr>
                <a:solidFill>
                  <a:srgbClr val="7998AC"/>
                </a:solidFill>
              </a:rPr>
              <a:t>Increasing productivity</a:t>
            </a:r>
            <a:br/>
            <a:r>
              <a:rPr>
                <a:solidFill>
                  <a:srgbClr val="535353"/>
                </a:solidFill>
                <a:latin typeface="Gill Sans Light"/>
                <a:ea typeface="Gill Sans Light"/>
                <a:cs typeface="Gill Sans Light"/>
                <a:sym typeface="Gill Sans Light"/>
              </a:rPr>
              <a:t>through operational efficiency</a:t>
            </a:r>
          </a:p>
        </p:txBody>
      </p:sp>
      <p:sp>
        <p:nvSpPr>
          <p:cNvPr id="261" name="Rectangle"/>
          <p:cNvSpPr/>
          <p:nvPr/>
        </p:nvSpPr>
        <p:spPr>
          <a:xfrm>
            <a:off x="2571140" y="10254860"/>
            <a:ext cx="5175699" cy="2203643"/>
          </a:xfrm>
          <a:prstGeom prst="rect">
            <a:avLst/>
          </a:prstGeom>
          <a:solidFill>
            <a:srgbClr val="DDDDDD"/>
          </a:solidFill>
          <a:ln w="12700">
            <a:solidFill>
              <a:srgbClr val="F5F6F4">
                <a:alpha val="17000"/>
              </a:srgbClr>
            </a:solidFill>
          </a:ln>
        </p:spPr>
        <p:txBody>
          <a:bodyPr lIns="45719" rIns="45719" anchor="ctr"/>
          <a:lstStyle/>
          <a:p>
            <a:pPr algn="ctr">
              <a:defRPr sz="1800">
                <a:solidFill>
                  <a:srgbClr val="FFFFFF"/>
                </a:solidFill>
                <a:latin typeface="Century Gothic"/>
                <a:ea typeface="Century Gothic"/>
                <a:cs typeface="Century Gothic"/>
                <a:sym typeface="Century Gothic"/>
              </a:defRPr>
            </a:pPr>
            <a:endParaRPr/>
          </a:p>
        </p:txBody>
      </p:sp>
      <p:sp>
        <p:nvSpPr>
          <p:cNvPr id="262" name="Rectangle"/>
          <p:cNvSpPr/>
          <p:nvPr/>
        </p:nvSpPr>
        <p:spPr>
          <a:xfrm>
            <a:off x="2550159" y="8640598"/>
            <a:ext cx="5232790" cy="1431556"/>
          </a:xfrm>
          <a:prstGeom prst="rect">
            <a:avLst/>
          </a:prstGeom>
          <a:solidFill>
            <a:srgbClr val="7998AC"/>
          </a:solidFill>
          <a:ln w="12700">
            <a:solidFill>
              <a:srgbClr val="F5F6F4">
                <a:alpha val="17000"/>
              </a:srgbClr>
            </a:solidFill>
          </a:ln>
        </p:spPr>
        <p:txBody>
          <a:bodyPr lIns="45719" rIns="45719" anchor="ctr"/>
          <a:lstStyle/>
          <a:p>
            <a:pPr algn="ctr">
              <a:defRPr sz="2400">
                <a:solidFill>
                  <a:srgbClr val="FFFFFF"/>
                </a:solidFill>
                <a:latin typeface="Century Gothic"/>
                <a:ea typeface="Century Gothic"/>
                <a:cs typeface="Century Gothic"/>
                <a:sym typeface="Century Gothic"/>
              </a:defRPr>
            </a:pPr>
            <a:endParaRPr/>
          </a:p>
        </p:txBody>
      </p:sp>
      <p:sp>
        <p:nvSpPr>
          <p:cNvPr id="263" name="BUSINESS CASE FOR  CCPI AND ETHICAL LEADERSHIP"/>
          <p:cNvSpPr txBox="1"/>
          <p:nvPr/>
        </p:nvSpPr>
        <p:spPr>
          <a:xfrm>
            <a:off x="2589697" y="10297605"/>
            <a:ext cx="5138585" cy="21181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pPr algn="ctr">
              <a:defRPr sz="3200">
                <a:latin typeface="Gill Sans"/>
                <a:ea typeface="Gill Sans"/>
                <a:cs typeface="Gill Sans"/>
                <a:sym typeface="Gill Sans"/>
              </a:defRPr>
            </a:pPr>
            <a:r>
              <a:t>BUSINESS CASE FOR </a:t>
            </a:r>
            <a:br/>
            <a:r>
              <a:t>CCPI AND ETHICAL LEADERSHIP</a:t>
            </a:r>
          </a:p>
        </p:txBody>
      </p:sp>
      <p:sp>
        <p:nvSpPr>
          <p:cNvPr id="264" name="OPERATIONAL EFFICIENCY"/>
          <p:cNvSpPr txBox="1"/>
          <p:nvPr/>
        </p:nvSpPr>
        <p:spPr>
          <a:xfrm>
            <a:off x="2550159" y="8825957"/>
            <a:ext cx="5232790" cy="1060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400">
                <a:solidFill>
                  <a:srgbClr val="FFFFFF"/>
                </a:solidFill>
                <a:latin typeface="Gill Sans"/>
                <a:ea typeface="Gill Sans"/>
                <a:cs typeface="Gill Sans"/>
                <a:sym typeface="Gill Sans"/>
              </a:defRPr>
            </a:lvl1pPr>
          </a:lstStyle>
          <a:p>
            <a:r>
              <a:t>OPERATIONAL EFFICIENCY</a:t>
            </a:r>
          </a:p>
        </p:txBody>
      </p:sp>
      <p:sp>
        <p:nvSpPr>
          <p:cNvPr id="265" name="Triangle"/>
          <p:cNvSpPr/>
          <p:nvPr/>
        </p:nvSpPr>
        <p:spPr>
          <a:xfrm>
            <a:off x="2527919" y="5802929"/>
            <a:ext cx="5277267" cy="2727647"/>
          </a:xfrm>
          <a:prstGeom prst="triangle">
            <a:avLst/>
          </a:prstGeom>
          <a:solidFill>
            <a:srgbClr val="7998AC"/>
          </a:solidFill>
          <a:ln w="12700">
            <a:solidFill>
              <a:srgbClr val="F5F6F4">
                <a:alpha val="17000"/>
              </a:srgbClr>
            </a:solidFill>
          </a:ln>
        </p:spPr>
        <p:txBody>
          <a:bodyPr lIns="45719" rIns="45719" anchor="ctr"/>
          <a:lstStyle/>
          <a:p>
            <a:pPr algn="ctr">
              <a:defRPr sz="1800">
                <a:solidFill>
                  <a:srgbClr val="FFFFFF"/>
                </a:solidFill>
                <a:latin typeface="Century Gothic"/>
                <a:ea typeface="Century Gothic"/>
                <a:cs typeface="Century Gothic"/>
                <a:sym typeface="Century Gothic"/>
              </a:defRPr>
            </a:pPr>
            <a:endParaRPr/>
          </a:p>
        </p:txBody>
      </p:sp>
      <p:sp>
        <p:nvSpPr>
          <p:cNvPr id="266" name="PRODUCTIVITY"/>
          <p:cNvSpPr txBox="1"/>
          <p:nvPr/>
        </p:nvSpPr>
        <p:spPr>
          <a:xfrm>
            <a:off x="2562085" y="7415848"/>
            <a:ext cx="5208935" cy="10608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3200">
                <a:solidFill>
                  <a:srgbClr val="FFFFFF"/>
                </a:solidFill>
                <a:latin typeface="Gill Sans SemiBold"/>
                <a:ea typeface="Gill Sans SemiBold"/>
                <a:cs typeface="Gill Sans SemiBold"/>
                <a:sym typeface="Gill Sans SemiBold"/>
              </a:defRPr>
            </a:lvl1pPr>
          </a:lstStyle>
          <a:p>
            <a:r>
              <a:t>PRODUCTIVITY</a:t>
            </a:r>
          </a:p>
        </p:txBody>
      </p:sp>
      <p:sp>
        <p:nvSpPr>
          <p:cNvPr id="267" name="INSERT YOUR LOGO HERE"/>
          <p:cNvSpPr txBox="1"/>
          <p:nvPr/>
        </p:nvSpPr>
        <p:spPr>
          <a:xfrm>
            <a:off x="18803791" y="582301"/>
            <a:ext cx="4977062" cy="8342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ctr">
              <a:spcBef>
                <a:spcPts val="600"/>
              </a:spcBef>
              <a:defRPr sz="2200">
                <a:solidFill>
                  <a:srgbClr val="535353"/>
                </a:solidFill>
                <a:latin typeface="Gill Sans Light"/>
                <a:ea typeface="Gill Sans Light"/>
                <a:cs typeface="Gill Sans Light"/>
                <a:sym typeface="Gill Sans Light"/>
              </a:defRPr>
            </a:lvl1pPr>
          </a:lstStyle>
          <a:p>
            <a:r>
              <a:t>INSERT YOUR LOGO HERE</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TextBox 3"/>
          <p:cNvSpPr txBox="1"/>
          <p:nvPr/>
        </p:nvSpPr>
        <p:spPr>
          <a:xfrm>
            <a:off x="10062938" y="5036275"/>
            <a:ext cx="11157963" cy="56311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spAutoFit/>
          </a:bodyPr>
          <a:lstStyle/>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t>Knowing our customers and stakeholders provides insight that will help us serve them better and in turn increase our performance</a:t>
            </a:r>
          </a:p>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t>The work we are doing reaches across all key stakeholder communities:  customer, employee and supplier</a:t>
            </a:r>
          </a:p>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t>We will understand them more and can calibrate change accordingly to enhance performance </a:t>
            </a:r>
          </a:p>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t>This will benefit innovation and service refinement</a:t>
            </a:r>
          </a:p>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t>Stronger customer relationships will lead to greater customer loyalty, growth and sales</a:t>
            </a:r>
          </a:p>
        </p:txBody>
      </p:sp>
      <p:sp>
        <p:nvSpPr>
          <p:cNvPr id="270" name="TextBox 2"/>
          <p:cNvSpPr txBox="1"/>
          <p:nvPr/>
        </p:nvSpPr>
        <p:spPr>
          <a:xfrm>
            <a:off x="10186739" y="2493206"/>
            <a:ext cx="12551006" cy="17576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spAutoFit/>
          </a:bodyPr>
          <a:lstStyle/>
          <a:p>
            <a:pPr>
              <a:defRPr sz="5300">
                <a:solidFill>
                  <a:srgbClr val="F6A704"/>
                </a:solidFill>
                <a:latin typeface="Gill Sans SemiBold"/>
                <a:ea typeface="Gill Sans SemiBold"/>
                <a:cs typeface="Gill Sans SemiBold"/>
                <a:sym typeface="Gill Sans SemiBold"/>
              </a:defRPr>
            </a:pPr>
            <a:r>
              <a:rPr>
                <a:solidFill>
                  <a:srgbClr val="7998AC"/>
                </a:solidFill>
              </a:rPr>
              <a:t>Increasing productivity</a:t>
            </a:r>
            <a:br/>
            <a:r>
              <a:rPr>
                <a:solidFill>
                  <a:srgbClr val="535353"/>
                </a:solidFill>
                <a:latin typeface="Gill Sans Light"/>
                <a:ea typeface="Gill Sans Light"/>
                <a:cs typeface="Gill Sans Light"/>
                <a:sym typeface="Gill Sans Light"/>
              </a:rPr>
              <a:t>through positive stakeholder relations</a:t>
            </a:r>
          </a:p>
        </p:txBody>
      </p:sp>
      <p:sp>
        <p:nvSpPr>
          <p:cNvPr id="271" name="Rectangle"/>
          <p:cNvSpPr/>
          <p:nvPr/>
        </p:nvSpPr>
        <p:spPr>
          <a:xfrm>
            <a:off x="2571140" y="10254860"/>
            <a:ext cx="5175699" cy="2203643"/>
          </a:xfrm>
          <a:prstGeom prst="rect">
            <a:avLst/>
          </a:prstGeom>
          <a:solidFill>
            <a:srgbClr val="DDDDDD"/>
          </a:solidFill>
          <a:ln w="12700">
            <a:solidFill>
              <a:srgbClr val="F5F6F4">
                <a:alpha val="17000"/>
              </a:srgbClr>
            </a:solidFill>
          </a:ln>
        </p:spPr>
        <p:txBody>
          <a:bodyPr lIns="45719" rIns="45719" anchor="ctr"/>
          <a:lstStyle/>
          <a:p>
            <a:pPr algn="ctr">
              <a:defRPr sz="1800">
                <a:solidFill>
                  <a:srgbClr val="FFFFFF"/>
                </a:solidFill>
                <a:latin typeface="Century Gothic"/>
                <a:ea typeface="Century Gothic"/>
                <a:cs typeface="Century Gothic"/>
                <a:sym typeface="Century Gothic"/>
              </a:defRPr>
            </a:pPr>
            <a:endParaRPr/>
          </a:p>
        </p:txBody>
      </p:sp>
      <p:sp>
        <p:nvSpPr>
          <p:cNvPr id="272" name="Rectangle"/>
          <p:cNvSpPr/>
          <p:nvPr/>
        </p:nvSpPr>
        <p:spPr>
          <a:xfrm>
            <a:off x="2550159" y="7087530"/>
            <a:ext cx="5232790" cy="1431556"/>
          </a:xfrm>
          <a:prstGeom prst="rect">
            <a:avLst/>
          </a:prstGeom>
          <a:solidFill>
            <a:srgbClr val="7998AC"/>
          </a:solidFill>
          <a:ln w="12700">
            <a:solidFill>
              <a:srgbClr val="F5F6F4">
                <a:alpha val="17000"/>
              </a:srgbClr>
            </a:solidFill>
          </a:ln>
        </p:spPr>
        <p:txBody>
          <a:bodyPr lIns="45719" rIns="45719" anchor="ctr"/>
          <a:lstStyle/>
          <a:p>
            <a:pPr algn="ctr">
              <a:defRPr sz="2400">
                <a:solidFill>
                  <a:srgbClr val="FFFFFF"/>
                </a:solidFill>
                <a:latin typeface="Century Gothic"/>
                <a:ea typeface="Century Gothic"/>
                <a:cs typeface="Century Gothic"/>
                <a:sym typeface="Century Gothic"/>
              </a:defRPr>
            </a:pPr>
            <a:endParaRPr/>
          </a:p>
        </p:txBody>
      </p:sp>
      <p:sp>
        <p:nvSpPr>
          <p:cNvPr id="273" name="Rectangle"/>
          <p:cNvSpPr/>
          <p:nvPr/>
        </p:nvSpPr>
        <p:spPr>
          <a:xfrm>
            <a:off x="2550159" y="8640598"/>
            <a:ext cx="5232790" cy="1431556"/>
          </a:xfrm>
          <a:prstGeom prst="rect">
            <a:avLst/>
          </a:prstGeom>
          <a:solidFill>
            <a:srgbClr val="7998AC"/>
          </a:solidFill>
          <a:ln w="12700">
            <a:solidFill>
              <a:srgbClr val="F5F6F4">
                <a:alpha val="17000"/>
              </a:srgbClr>
            </a:solidFill>
          </a:ln>
        </p:spPr>
        <p:txBody>
          <a:bodyPr lIns="45719" rIns="45719" anchor="ctr"/>
          <a:lstStyle/>
          <a:p>
            <a:pPr algn="ctr">
              <a:defRPr sz="2400">
                <a:solidFill>
                  <a:srgbClr val="FFFFFF"/>
                </a:solidFill>
                <a:latin typeface="Century Gothic"/>
                <a:ea typeface="Century Gothic"/>
                <a:cs typeface="Century Gothic"/>
                <a:sym typeface="Century Gothic"/>
              </a:defRPr>
            </a:pPr>
            <a:endParaRPr/>
          </a:p>
        </p:txBody>
      </p:sp>
      <p:sp>
        <p:nvSpPr>
          <p:cNvPr id="274" name="BUSINESS CASE FOR  CCPI AND ETHICAL LEADERSHIP"/>
          <p:cNvSpPr txBox="1"/>
          <p:nvPr/>
        </p:nvSpPr>
        <p:spPr>
          <a:xfrm>
            <a:off x="2589697" y="10297605"/>
            <a:ext cx="5138585" cy="21181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pPr algn="ctr">
              <a:defRPr sz="3200">
                <a:latin typeface="Gill Sans"/>
                <a:ea typeface="Gill Sans"/>
                <a:cs typeface="Gill Sans"/>
                <a:sym typeface="Gill Sans"/>
              </a:defRPr>
            </a:pPr>
            <a:r>
              <a:t>BUSINESS CASE FOR </a:t>
            </a:r>
            <a:br/>
            <a:r>
              <a:t>CCPI AND ETHICAL LEADERSHIP</a:t>
            </a:r>
          </a:p>
        </p:txBody>
      </p:sp>
      <p:sp>
        <p:nvSpPr>
          <p:cNvPr id="275" name="STRONGER CUSTOMER RELATIONS"/>
          <p:cNvSpPr txBox="1"/>
          <p:nvPr/>
        </p:nvSpPr>
        <p:spPr>
          <a:xfrm>
            <a:off x="2550159" y="7272888"/>
            <a:ext cx="5232790" cy="1060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400">
                <a:solidFill>
                  <a:srgbClr val="FFFFFF"/>
                </a:solidFill>
                <a:latin typeface="Gill Sans"/>
                <a:ea typeface="Gill Sans"/>
                <a:cs typeface="Gill Sans"/>
                <a:sym typeface="Gill Sans"/>
              </a:defRPr>
            </a:lvl1pPr>
          </a:lstStyle>
          <a:p>
            <a:r>
              <a:t>STRONGER CUSTOMER RELATIONS</a:t>
            </a:r>
          </a:p>
        </p:txBody>
      </p:sp>
      <p:sp>
        <p:nvSpPr>
          <p:cNvPr id="276" name="OPERATIONAL EFFICIENCY"/>
          <p:cNvSpPr txBox="1"/>
          <p:nvPr/>
        </p:nvSpPr>
        <p:spPr>
          <a:xfrm>
            <a:off x="2550159" y="8825957"/>
            <a:ext cx="5232790" cy="1060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400">
                <a:solidFill>
                  <a:srgbClr val="FFFFFF"/>
                </a:solidFill>
                <a:latin typeface="Gill Sans"/>
                <a:ea typeface="Gill Sans"/>
                <a:cs typeface="Gill Sans"/>
                <a:sym typeface="Gill Sans"/>
              </a:defRPr>
            </a:lvl1pPr>
          </a:lstStyle>
          <a:p>
            <a:r>
              <a:t>OPERATIONAL EFFICIENCY</a:t>
            </a:r>
          </a:p>
        </p:txBody>
      </p:sp>
      <p:sp>
        <p:nvSpPr>
          <p:cNvPr id="277" name="Triangle"/>
          <p:cNvSpPr/>
          <p:nvPr/>
        </p:nvSpPr>
        <p:spPr>
          <a:xfrm>
            <a:off x="2527919" y="4263769"/>
            <a:ext cx="5277267" cy="2727647"/>
          </a:xfrm>
          <a:prstGeom prst="triangle">
            <a:avLst/>
          </a:prstGeom>
          <a:solidFill>
            <a:srgbClr val="7998AC"/>
          </a:solidFill>
          <a:ln w="12700">
            <a:solidFill>
              <a:srgbClr val="F5F6F4">
                <a:alpha val="17000"/>
              </a:srgbClr>
            </a:solidFill>
          </a:ln>
        </p:spPr>
        <p:txBody>
          <a:bodyPr lIns="45719" rIns="45719" anchor="ctr"/>
          <a:lstStyle/>
          <a:p>
            <a:pPr algn="ctr">
              <a:defRPr sz="1800">
                <a:solidFill>
                  <a:srgbClr val="FFFFFF"/>
                </a:solidFill>
                <a:latin typeface="Century Gothic"/>
                <a:ea typeface="Century Gothic"/>
                <a:cs typeface="Century Gothic"/>
                <a:sym typeface="Century Gothic"/>
              </a:defRPr>
            </a:pPr>
            <a:endParaRPr/>
          </a:p>
        </p:txBody>
      </p:sp>
      <p:sp>
        <p:nvSpPr>
          <p:cNvPr id="278" name="PRODUCTIVITY"/>
          <p:cNvSpPr txBox="1"/>
          <p:nvPr/>
        </p:nvSpPr>
        <p:spPr>
          <a:xfrm>
            <a:off x="2562085" y="5876688"/>
            <a:ext cx="5208935" cy="1060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3200">
                <a:solidFill>
                  <a:srgbClr val="FFFFFF"/>
                </a:solidFill>
                <a:latin typeface="Gill Sans SemiBold"/>
                <a:ea typeface="Gill Sans SemiBold"/>
                <a:cs typeface="Gill Sans SemiBold"/>
                <a:sym typeface="Gill Sans SemiBold"/>
              </a:defRPr>
            </a:lvl1pPr>
          </a:lstStyle>
          <a:p>
            <a:r>
              <a:t>PRODUCTIVITY</a:t>
            </a:r>
          </a:p>
        </p:txBody>
      </p:sp>
      <p:sp>
        <p:nvSpPr>
          <p:cNvPr id="279" name="INSERT YOUR LOGO HERE"/>
          <p:cNvSpPr txBox="1"/>
          <p:nvPr/>
        </p:nvSpPr>
        <p:spPr>
          <a:xfrm>
            <a:off x="18803791" y="582301"/>
            <a:ext cx="4977062" cy="8342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ctr">
              <a:spcBef>
                <a:spcPts val="600"/>
              </a:spcBef>
              <a:defRPr sz="2200">
                <a:solidFill>
                  <a:srgbClr val="535353"/>
                </a:solidFill>
                <a:latin typeface="Gill Sans Light"/>
                <a:ea typeface="Gill Sans Light"/>
                <a:cs typeface="Gill Sans Light"/>
                <a:sym typeface="Gill Sans Light"/>
              </a:defRPr>
            </a:lvl1pPr>
          </a:lstStyle>
          <a:p>
            <a:r>
              <a:t>INSERT YOUR LOGO HERE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2"/>
          <p:cNvSpPr txBox="1"/>
          <p:nvPr/>
        </p:nvSpPr>
        <p:spPr>
          <a:xfrm>
            <a:off x="2719139" y="2493206"/>
            <a:ext cx="16371855" cy="9829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spAutoFit/>
          </a:bodyPr>
          <a:lstStyle>
            <a:lvl1pPr>
              <a:defRPr sz="5300">
                <a:solidFill>
                  <a:srgbClr val="F6A704"/>
                </a:solidFill>
                <a:latin typeface="Gill Sans SemiBold"/>
                <a:ea typeface="Gill Sans SemiBold"/>
                <a:cs typeface="Gill Sans SemiBold"/>
                <a:sym typeface="Gill Sans SemiBold"/>
              </a:defRPr>
            </a:lvl1pPr>
          </a:lstStyle>
          <a:p>
            <a:r>
              <a:t>Executive summary</a:t>
            </a:r>
          </a:p>
        </p:txBody>
      </p:sp>
      <p:sp>
        <p:nvSpPr>
          <p:cNvPr id="49" name="TextBox 3"/>
          <p:cNvSpPr txBox="1"/>
          <p:nvPr/>
        </p:nvSpPr>
        <p:spPr>
          <a:xfrm>
            <a:off x="5907414" y="3657598"/>
            <a:ext cx="17597108" cy="89839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spAutoFit/>
          </a:bodyPr>
          <a:lstStyle/>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rPr>
                <a:latin typeface="Gill Sans SemiBold"/>
                <a:ea typeface="Gill Sans SemiBold"/>
                <a:cs typeface="Gill Sans SemiBold"/>
                <a:sym typeface="Gill Sans SemiBold"/>
              </a:rPr>
              <a:t>Challenge and change</a:t>
            </a:r>
            <a:r>
              <a:t> across the construction product sector is bringing major ethical, risk, compliance and governance issues to the fore </a:t>
            </a:r>
          </a:p>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t>Increasing regulation, increasing customer expectation and the potential for increasing liability represents </a:t>
            </a:r>
            <a:r>
              <a:rPr>
                <a:latin typeface="Gill Sans SemiBold"/>
                <a:ea typeface="Gill Sans SemiBold"/>
                <a:cs typeface="Gill Sans SemiBold"/>
                <a:sym typeface="Gill Sans SemiBold"/>
              </a:rPr>
              <a:t>risk and also opportunity for the business</a:t>
            </a:r>
          </a:p>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t>To ensure a place in the future for our business, we need to </a:t>
            </a:r>
            <a:r>
              <a:rPr>
                <a:latin typeface="Gill Sans SemiBold"/>
                <a:ea typeface="Gill Sans SemiBold"/>
                <a:cs typeface="Gill Sans SemiBold"/>
                <a:sym typeface="Gill Sans SemiBold"/>
              </a:rPr>
              <a:t>prioritise governance, risk and compliance</a:t>
            </a:r>
            <a:r>
              <a:t> and put the </a:t>
            </a:r>
            <a:r>
              <a:rPr>
                <a:latin typeface="Gill Sans SemiBold"/>
                <a:ea typeface="Gill Sans SemiBold"/>
                <a:cs typeface="Gill Sans SemiBold"/>
                <a:sym typeface="Gill Sans SemiBold"/>
              </a:rPr>
              <a:t>Code for Construction Product Information (CCPI) </a:t>
            </a:r>
            <a:r>
              <a:t>and ethical leadership and culture at the heart of what we do</a:t>
            </a:r>
          </a:p>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t>By doing so, we will </a:t>
            </a:r>
            <a:r>
              <a:rPr u="sng">
                <a:latin typeface="Gill Sans SemiBold"/>
                <a:ea typeface="Gill Sans SemiBold"/>
                <a:cs typeface="Gill Sans SemiBold"/>
                <a:sym typeface="Gill Sans SemiBold"/>
              </a:rPr>
              <a:t>increase resilience</a:t>
            </a:r>
            <a:r>
              <a:rPr>
                <a:latin typeface="Gill Sans SemiBold"/>
                <a:ea typeface="Gill Sans SemiBold"/>
                <a:cs typeface="Gill Sans SemiBold"/>
                <a:sym typeface="Gill Sans SemiBold"/>
              </a:rPr>
              <a:t>, </a:t>
            </a:r>
            <a:r>
              <a:rPr u="sng">
                <a:latin typeface="Gill Sans SemiBold"/>
                <a:ea typeface="Gill Sans SemiBold"/>
                <a:cs typeface="Gill Sans SemiBold"/>
                <a:sym typeface="Gill Sans SemiBold"/>
              </a:rPr>
              <a:t>enhance productivity</a:t>
            </a:r>
            <a:r>
              <a:t> and </a:t>
            </a:r>
            <a:r>
              <a:rPr u="sng">
                <a:latin typeface="Gill Sans SemiBold"/>
                <a:ea typeface="Gill Sans SemiBold"/>
                <a:cs typeface="Gill Sans SemiBold"/>
                <a:sym typeface="Gill Sans SemiBold"/>
              </a:rPr>
              <a:t>fuel growth</a:t>
            </a:r>
            <a:endParaRPr u="sng"/>
          </a:p>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endParaRPr u="sng"/>
          </a:p>
          <a:p>
            <a:pPr>
              <a:spcBef>
                <a:spcPts val="2400"/>
              </a:spcBef>
              <a:defRPr sz="3200">
                <a:solidFill>
                  <a:srgbClr val="535353"/>
                </a:solidFill>
                <a:latin typeface="Gill Sans Light"/>
                <a:ea typeface="Gill Sans Light"/>
                <a:cs typeface="Gill Sans Light"/>
                <a:sym typeface="Gill Sans Light"/>
              </a:defRPr>
            </a:pPr>
            <a:r>
              <a:t>Next steps:</a:t>
            </a:r>
          </a:p>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rPr>
                <a:latin typeface="Gill Sans SemiBold"/>
                <a:ea typeface="Gill Sans SemiBold"/>
                <a:cs typeface="Gill Sans SemiBold"/>
                <a:sym typeface="Gill Sans SemiBold"/>
              </a:rPr>
              <a:t>Understand our risk and exposure in this current context and update systems and processes</a:t>
            </a:r>
            <a:r>
              <a:rPr>
                <a:latin typeface="Gill Sans"/>
                <a:ea typeface="Gill Sans"/>
                <a:cs typeface="Gill Sans"/>
                <a:sym typeface="Gill Sans"/>
              </a:rPr>
              <a:t> </a:t>
            </a:r>
            <a:r>
              <a:t>across product lines and services</a:t>
            </a:r>
          </a:p>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rPr>
                <a:latin typeface="Gill Sans SemiBold"/>
                <a:ea typeface="Gill Sans SemiBold"/>
                <a:cs typeface="Gill Sans SemiBold"/>
                <a:sym typeface="Gill Sans SemiBold"/>
              </a:rPr>
              <a:t>Pursue CCPI verification and bring market advantage for our brands </a:t>
            </a:r>
            <a:br/>
            <a:r>
              <a:t>and show we are part of the solution</a:t>
            </a:r>
          </a:p>
        </p:txBody>
      </p:sp>
      <p:pic>
        <p:nvPicPr>
          <p:cNvPr id="50" name="Picture 3" descr="Picture 3"/>
          <p:cNvPicPr>
            <a:picLocks noChangeAspect="1"/>
          </p:cNvPicPr>
          <p:nvPr/>
        </p:nvPicPr>
        <p:blipFill>
          <a:blip r:embed="rId2"/>
          <a:stretch>
            <a:fillRect/>
          </a:stretch>
        </p:blipFill>
        <p:spPr>
          <a:xfrm>
            <a:off x="2719139" y="9672804"/>
            <a:ext cx="2396231" cy="1973943"/>
          </a:xfrm>
          <a:prstGeom prst="rect">
            <a:avLst/>
          </a:prstGeom>
          <a:ln w="12700">
            <a:miter lim="400000"/>
          </a:ln>
        </p:spPr>
      </p:pic>
      <p:sp>
        <p:nvSpPr>
          <p:cNvPr id="51" name="INSERT YOUR LOGO HERE"/>
          <p:cNvSpPr txBox="1"/>
          <p:nvPr/>
        </p:nvSpPr>
        <p:spPr>
          <a:xfrm>
            <a:off x="18803791" y="582301"/>
            <a:ext cx="4977062" cy="8342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ctr">
              <a:spcBef>
                <a:spcPts val="600"/>
              </a:spcBef>
              <a:defRPr sz="2200">
                <a:solidFill>
                  <a:srgbClr val="535353"/>
                </a:solidFill>
                <a:latin typeface="Gill Sans Light"/>
                <a:ea typeface="Gill Sans Light"/>
                <a:cs typeface="Gill Sans Light"/>
                <a:sym typeface="Gill Sans Light"/>
              </a:defRPr>
            </a:lvl1pPr>
          </a:lstStyle>
          <a:p>
            <a:r>
              <a:t>INSERT YOUR LOGO HERE</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TextBox 3"/>
          <p:cNvSpPr txBox="1"/>
          <p:nvPr/>
        </p:nvSpPr>
        <p:spPr>
          <a:xfrm>
            <a:off x="10062938" y="5036275"/>
            <a:ext cx="10529578" cy="6240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spAutoFit/>
          </a:bodyPr>
          <a:lstStyle/>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t>Great Place To Work® research (2022) has found that when employees feel proud to work at a company, they are:</a:t>
            </a:r>
          </a:p>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t>6 times more likely to endorse their workplace to others</a:t>
            </a:r>
          </a:p>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t>2 times more likely to want to stay with the company for a long time</a:t>
            </a:r>
          </a:p>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t>1 times more likely to say it’s a great place to work</a:t>
            </a:r>
          </a:p>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t> This will help us retain talent and reduce costs of replacement</a:t>
            </a:r>
          </a:p>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t> Ethical leadership and culture can help attract new talent</a:t>
            </a:r>
          </a:p>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t> High employee satisfaction = better performance</a:t>
            </a:r>
          </a:p>
        </p:txBody>
      </p:sp>
      <p:sp>
        <p:nvSpPr>
          <p:cNvPr id="282" name="TextBox 2"/>
          <p:cNvSpPr txBox="1"/>
          <p:nvPr/>
        </p:nvSpPr>
        <p:spPr>
          <a:xfrm>
            <a:off x="10186739" y="2493206"/>
            <a:ext cx="12551006" cy="17576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spAutoFit/>
          </a:bodyPr>
          <a:lstStyle/>
          <a:p>
            <a:pPr>
              <a:defRPr sz="5300">
                <a:solidFill>
                  <a:srgbClr val="F6A704"/>
                </a:solidFill>
                <a:latin typeface="Gill Sans SemiBold"/>
                <a:ea typeface="Gill Sans SemiBold"/>
                <a:cs typeface="Gill Sans SemiBold"/>
                <a:sym typeface="Gill Sans SemiBold"/>
              </a:defRPr>
            </a:pPr>
            <a:r>
              <a:rPr>
                <a:solidFill>
                  <a:srgbClr val="7998AC"/>
                </a:solidFill>
              </a:rPr>
              <a:t>Increasing productivity</a:t>
            </a:r>
            <a:br/>
            <a:r>
              <a:rPr>
                <a:solidFill>
                  <a:srgbClr val="535353"/>
                </a:solidFill>
                <a:latin typeface="Gill Sans Light"/>
                <a:ea typeface="Gill Sans Light"/>
                <a:cs typeface="Gill Sans Light"/>
                <a:sym typeface="Gill Sans Light"/>
              </a:rPr>
              <a:t>through employee satisfaction </a:t>
            </a:r>
          </a:p>
        </p:txBody>
      </p:sp>
      <p:sp>
        <p:nvSpPr>
          <p:cNvPr id="283" name="Rectangle"/>
          <p:cNvSpPr/>
          <p:nvPr/>
        </p:nvSpPr>
        <p:spPr>
          <a:xfrm>
            <a:off x="2571140" y="10254860"/>
            <a:ext cx="5175699" cy="2203643"/>
          </a:xfrm>
          <a:prstGeom prst="rect">
            <a:avLst/>
          </a:prstGeom>
          <a:solidFill>
            <a:srgbClr val="DDDDDD"/>
          </a:solidFill>
          <a:ln w="12700">
            <a:solidFill>
              <a:srgbClr val="F5F6F4">
                <a:alpha val="17000"/>
              </a:srgbClr>
            </a:solidFill>
          </a:ln>
        </p:spPr>
        <p:txBody>
          <a:bodyPr lIns="45719" rIns="45719" anchor="ctr"/>
          <a:lstStyle/>
          <a:p>
            <a:pPr algn="ctr">
              <a:defRPr sz="1800">
                <a:solidFill>
                  <a:srgbClr val="FFFFFF"/>
                </a:solidFill>
                <a:latin typeface="Century Gothic"/>
                <a:ea typeface="Century Gothic"/>
                <a:cs typeface="Century Gothic"/>
                <a:sym typeface="Century Gothic"/>
              </a:defRPr>
            </a:pPr>
            <a:endParaRPr/>
          </a:p>
        </p:txBody>
      </p:sp>
      <p:sp>
        <p:nvSpPr>
          <p:cNvPr id="284" name="Triangle"/>
          <p:cNvSpPr/>
          <p:nvPr/>
        </p:nvSpPr>
        <p:spPr>
          <a:xfrm>
            <a:off x="2527919" y="2704282"/>
            <a:ext cx="5277267" cy="2727647"/>
          </a:xfrm>
          <a:prstGeom prst="triangle">
            <a:avLst/>
          </a:prstGeom>
          <a:solidFill>
            <a:srgbClr val="7998AC"/>
          </a:solidFill>
          <a:ln w="12700">
            <a:solidFill>
              <a:srgbClr val="F5F6F4">
                <a:alpha val="17000"/>
              </a:srgbClr>
            </a:solidFill>
          </a:ln>
        </p:spPr>
        <p:txBody>
          <a:bodyPr lIns="45719" rIns="45719" anchor="ctr"/>
          <a:lstStyle/>
          <a:p>
            <a:pPr algn="ctr">
              <a:defRPr sz="1800">
                <a:solidFill>
                  <a:srgbClr val="FFFFFF"/>
                </a:solidFill>
                <a:latin typeface="Century Gothic"/>
                <a:ea typeface="Century Gothic"/>
                <a:cs typeface="Century Gothic"/>
                <a:sym typeface="Century Gothic"/>
              </a:defRPr>
            </a:pPr>
            <a:endParaRPr/>
          </a:p>
        </p:txBody>
      </p:sp>
      <p:sp>
        <p:nvSpPr>
          <p:cNvPr id="285" name="Rectangle"/>
          <p:cNvSpPr/>
          <p:nvPr/>
        </p:nvSpPr>
        <p:spPr>
          <a:xfrm>
            <a:off x="2550159" y="5534459"/>
            <a:ext cx="5232790" cy="1431556"/>
          </a:xfrm>
          <a:prstGeom prst="rect">
            <a:avLst/>
          </a:prstGeom>
          <a:solidFill>
            <a:srgbClr val="7998AC"/>
          </a:solidFill>
          <a:ln w="12700">
            <a:solidFill>
              <a:srgbClr val="F5F6F4">
                <a:alpha val="17000"/>
              </a:srgbClr>
            </a:solidFill>
          </a:ln>
        </p:spPr>
        <p:txBody>
          <a:bodyPr lIns="45719" rIns="45719" anchor="ctr"/>
          <a:lstStyle/>
          <a:p>
            <a:pPr algn="ctr">
              <a:defRPr sz="2400">
                <a:solidFill>
                  <a:srgbClr val="FFFFFF"/>
                </a:solidFill>
                <a:latin typeface="Century Gothic"/>
                <a:ea typeface="Century Gothic"/>
                <a:cs typeface="Century Gothic"/>
                <a:sym typeface="Century Gothic"/>
              </a:defRPr>
            </a:pPr>
            <a:endParaRPr/>
          </a:p>
        </p:txBody>
      </p:sp>
      <p:sp>
        <p:nvSpPr>
          <p:cNvPr id="286" name="Rectangle"/>
          <p:cNvSpPr/>
          <p:nvPr/>
        </p:nvSpPr>
        <p:spPr>
          <a:xfrm>
            <a:off x="2550159" y="7087530"/>
            <a:ext cx="5232790" cy="1431556"/>
          </a:xfrm>
          <a:prstGeom prst="rect">
            <a:avLst/>
          </a:prstGeom>
          <a:solidFill>
            <a:srgbClr val="7998AC"/>
          </a:solidFill>
          <a:ln w="12700">
            <a:solidFill>
              <a:srgbClr val="F5F6F4">
                <a:alpha val="17000"/>
              </a:srgbClr>
            </a:solidFill>
          </a:ln>
        </p:spPr>
        <p:txBody>
          <a:bodyPr lIns="45719" rIns="45719" anchor="ctr"/>
          <a:lstStyle/>
          <a:p>
            <a:pPr algn="ctr">
              <a:defRPr sz="2400">
                <a:solidFill>
                  <a:srgbClr val="FFFFFF"/>
                </a:solidFill>
                <a:latin typeface="Century Gothic"/>
                <a:ea typeface="Century Gothic"/>
                <a:cs typeface="Century Gothic"/>
                <a:sym typeface="Century Gothic"/>
              </a:defRPr>
            </a:pPr>
            <a:endParaRPr/>
          </a:p>
        </p:txBody>
      </p:sp>
      <p:sp>
        <p:nvSpPr>
          <p:cNvPr id="287" name="Rectangle"/>
          <p:cNvSpPr/>
          <p:nvPr/>
        </p:nvSpPr>
        <p:spPr>
          <a:xfrm>
            <a:off x="2550159" y="8640598"/>
            <a:ext cx="5232790" cy="1431556"/>
          </a:xfrm>
          <a:prstGeom prst="rect">
            <a:avLst/>
          </a:prstGeom>
          <a:solidFill>
            <a:srgbClr val="7998AC"/>
          </a:solidFill>
          <a:ln w="12700">
            <a:solidFill>
              <a:srgbClr val="F5F6F4">
                <a:alpha val="17000"/>
              </a:srgbClr>
            </a:solidFill>
          </a:ln>
        </p:spPr>
        <p:txBody>
          <a:bodyPr lIns="45719" rIns="45719" anchor="ctr"/>
          <a:lstStyle/>
          <a:p>
            <a:pPr algn="ctr">
              <a:defRPr sz="2400">
                <a:solidFill>
                  <a:srgbClr val="FFFFFF"/>
                </a:solidFill>
                <a:latin typeface="Century Gothic"/>
                <a:ea typeface="Century Gothic"/>
                <a:cs typeface="Century Gothic"/>
                <a:sym typeface="Century Gothic"/>
              </a:defRPr>
            </a:pPr>
            <a:endParaRPr/>
          </a:p>
        </p:txBody>
      </p:sp>
      <p:sp>
        <p:nvSpPr>
          <p:cNvPr id="288" name="BUSINESS CASE FOR  CCPI AND ETHICAL LEADERSHIP"/>
          <p:cNvSpPr txBox="1"/>
          <p:nvPr/>
        </p:nvSpPr>
        <p:spPr>
          <a:xfrm>
            <a:off x="2589697" y="10297605"/>
            <a:ext cx="5138585" cy="21181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pPr algn="ctr">
              <a:defRPr sz="3200">
                <a:latin typeface="Gill Sans"/>
                <a:ea typeface="Gill Sans"/>
                <a:cs typeface="Gill Sans"/>
                <a:sym typeface="Gill Sans"/>
              </a:defRPr>
            </a:pPr>
            <a:r>
              <a:t>BUSINESS CASE FOR </a:t>
            </a:r>
            <a:br/>
            <a:r>
              <a:t>CCPI AND ETHICAL LEADERSHIP</a:t>
            </a:r>
          </a:p>
        </p:txBody>
      </p:sp>
      <p:sp>
        <p:nvSpPr>
          <p:cNvPr id="289" name="PRODUCTIVITY"/>
          <p:cNvSpPr txBox="1"/>
          <p:nvPr/>
        </p:nvSpPr>
        <p:spPr>
          <a:xfrm>
            <a:off x="2562085" y="4317201"/>
            <a:ext cx="5208935" cy="1060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3200">
                <a:solidFill>
                  <a:srgbClr val="FFFFFF"/>
                </a:solidFill>
                <a:latin typeface="Gill Sans SemiBold"/>
                <a:ea typeface="Gill Sans SemiBold"/>
                <a:cs typeface="Gill Sans SemiBold"/>
                <a:sym typeface="Gill Sans SemiBold"/>
              </a:defRPr>
            </a:lvl1pPr>
          </a:lstStyle>
          <a:p>
            <a:r>
              <a:t>PRODUCTIVITY</a:t>
            </a:r>
          </a:p>
        </p:txBody>
      </p:sp>
      <p:sp>
        <p:nvSpPr>
          <p:cNvPr id="290" name="EMPLOYEE SATISFACTION"/>
          <p:cNvSpPr txBox="1"/>
          <p:nvPr/>
        </p:nvSpPr>
        <p:spPr>
          <a:xfrm>
            <a:off x="2550159" y="5719818"/>
            <a:ext cx="5232790" cy="1060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400">
                <a:solidFill>
                  <a:srgbClr val="FFFFFF"/>
                </a:solidFill>
                <a:latin typeface="Gill Sans"/>
                <a:ea typeface="Gill Sans"/>
                <a:cs typeface="Gill Sans"/>
                <a:sym typeface="Gill Sans"/>
              </a:defRPr>
            </a:lvl1pPr>
          </a:lstStyle>
          <a:p>
            <a:r>
              <a:t>EMPLOYEE SATISFACTION</a:t>
            </a:r>
          </a:p>
        </p:txBody>
      </p:sp>
      <p:sp>
        <p:nvSpPr>
          <p:cNvPr id="291" name="STRONGER CUSTOMER RELATIONS"/>
          <p:cNvSpPr txBox="1"/>
          <p:nvPr/>
        </p:nvSpPr>
        <p:spPr>
          <a:xfrm>
            <a:off x="2550159" y="7272888"/>
            <a:ext cx="5232790" cy="1060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400">
                <a:solidFill>
                  <a:srgbClr val="FFFFFF"/>
                </a:solidFill>
                <a:latin typeface="Gill Sans"/>
                <a:ea typeface="Gill Sans"/>
                <a:cs typeface="Gill Sans"/>
                <a:sym typeface="Gill Sans"/>
              </a:defRPr>
            </a:lvl1pPr>
          </a:lstStyle>
          <a:p>
            <a:r>
              <a:t>STRONGER CUSTOMER RELATIONS</a:t>
            </a:r>
          </a:p>
        </p:txBody>
      </p:sp>
      <p:sp>
        <p:nvSpPr>
          <p:cNvPr id="292" name="OPERATIONAL EFFICIENCY"/>
          <p:cNvSpPr txBox="1"/>
          <p:nvPr/>
        </p:nvSpPr>
        <p:spPr>
          <a:xfrm>
            <a:off x="2550159" y="8825957"/>
            <a:ext cx="5232790" cy="1060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400">
                <a:solidFill>
                  <a:srgbClr val="FFFFFF"/>
                </a:solidFill>
                <a:latin typeface="Gill Sans"/>
                <a:ea typeface="Gill Sans"/>
                <a:cs typeface="Gill Sans"/>
                <a:sym typeface="Gill Sans"/>
              </a:defRPr>
            </a:lvl1pPr>
          </a:lstStyle>
          <a:p>
            <a:r>
              <a:t>OPERATIONAL EFFICIENCY</a:t>
            </a:r>
          </a:p>
        </p:txBody>
      </p:sp>
      <p:sp>
        <p:nvSpPr>
          <p:cNvPr id="293" name="INSERT YOUR LOGO HERE"/>
          <p:cNvSpPr txBox="1"/>
          <p:nvPr/>
        </p:nvSpPr>
        <p:spPr>
          <a:xfrm>
            <a:off x="18803791" y="582301"/>
            <a:ext cx="4977062" cy="8342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ctr">
              <a:spcBef>
                <a:spcPts val="600"/>
              </a:spcBef>
              <a:defRPr sz="2200">
                <a:solidFill>
                  <a:srgbClr val="535353"/>
                </a:solidFill>
                <a:latin typeface="Gill Sans Light"/>
                <a:ea typeface="Gill Sans Light"/>
                <a:cs typeface="Gill Sans Light"/>
                <a:sym typeface="Gill Sans Light"/>
              </a:defRPr>
            </a:lvl1pPr>
          </a:lstStyle>
          <a:p>
            <a:r>
              <a:t>INSERT YOUR LOGO HERE</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TextBox 3"/>
          <p:cNvSpPr txBox="1"/>
          <p:nvPr/>
        </p:nvSpPr>
        <p:spPr>
          <a:xfrm>
            <a:off x="10062938" y="5036275"/>
            <a:ext cx="10529578" cy="54914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spAutoFit/>
          </a:bodyPr>
          <a:lstStyle/>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t> In the increasingly complex post-Grenfell tragedy landscape,  </a:t>
            </a:r>
            <a:br/>
            <a:r>
              <a:t>  brands with integrity will win customers who increasingly </a:t>
            </a:r>
            <a:br/>
            <a:r>
              <a:t>  need assurance</a:t>
            </a:r>
          </a:p>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t> Higher level of performance is perceived from a company </a:t>
            </a:r>
            <a:br/>
            <a:r>
              <a:t>  with a reputation supported by integrity (Doing well by doing </a:t>
            </a:r>
            <a:br/>
            <a:r>
              <a:t>  good 2015) </a:t>
            </a:r>
          </a:p>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t> Purpose led brands outperform other brands e.g. Unilever </a:t>
            </a:r>
            <a:br/>
            <a:r>
              <a:t>  results 2019 showed purpose led brands grew 69% faster than </a:t>
            </a:r>
            <a:br/>
            <a:r>
              <a:t>  the rest of the business, compared to 46% in 2017</a:t>
            </a:r>
          </a:p>
        </p:txBody>
      </p:sp>
      <p:sp>
        <p:nvSpPr>
          <p:cNvPr id="296" name="TextBox 2"/>
          <p:cNvSpPr txBox="1"/>
          <p:nvPr/>
        </p:nvSpPr>
        <p:spPr>
          <a:xfrm>
            <a:off x="10186739" y="2493206"/>
            <a:ext cx="12551006" cy="17576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spAutoFit/>
          </a:bodyPr>
          <a:lstStyle/>
          <a:p>
            <a:pPr>
              <a:defRPr sz="5300">
                <a:solidFill>
                  <a:srgbClr val="F6A704"/>
                </a:solidFill>
                <a:latin typeface="Gill Sans SemiBold"/>
                <a:ea typeface="Gill Sans SemiBold"/>
                <a:cs typeface="Gill Sans SemiBold"/>
                <a:sym typeface="Gill Sans SemiBold"/>
              </a:defRPr>
            </a:pPr>
            <a:r>
              <a:rPr>
                <a:solidFill>
                  <a:srgbClr val="71A187"/>
                </a:solidFill>
              </a:rPr>
              <a:t>Increasing growth</a:t>
            </a:r>
            <a:br/>
            <a:r>
              <a:rPr>
                <a:solidFill>
                  <a:srgbClr val="535353"/>
                </a:solidFill>
                <a:latin typeface="Gill Sans Light"/>
                <a:ea typeface="Gill Sans Light"/>
                <a:cs typeface="Gill Sans Light"/>
                <a:sym typeface="Gill Sans Light"/>
              </a:rPr>
              <a:t>through strengthening our brand</a:t>
            </a:r>
          </a:p>
        </p:txBody>
      </p:sp>
      <p:sp>
        <p:nvSpPr>
          <p:cNvPr id="297" name="Rectangle"/>
          <p:cNvSpPr/>
          <p:nvPr/>
        </p:nvSpPr>
        <p:spPr>
          <a:xfrm>
            <a:off x="2571140" y="10254860"/>
            <a:ext cx="5175699" cy="2203643"/>
          </a:xfrm>
          <a:prstGeom prst="rect">
            <a:avLst/>
          </a:prstGeom>
          <a:solidFill>
            <a:srgbClr val="DDDDDD"/>
          </a:solidFill>
          <a:ln w="12700">
            <a:solidFill>
              <a:srgbClr val="F5F6F4">
                <a:alpha val="17000"/>
              </a:srgbClr>
            </a:solidFill>
          </a:ln>
        </p:spPr>
        <p:txBody>
          <a:bodyPr lIns="45719" rIns="45719" anchor="ctr"/>
          <a:lstStyle/>
          <a:p>
            <a:pPr algn="ctr">
              <a:defRPr sz="1800">
                <a:solidFill>
                  <a:srgbClr val="FFFFFF"/>
                </a:solidFill>
                <a:latin typeface="Century Gothic"/>
                <a:ea typeface="Century Gothic"/>
                <a:cs typeface="Century Gothic"/>
                <a:sym typeface="Century Gothic"/>
              </a:defRPr>
            </a:pPr>
            <a:endParaRPr/>
          </a:p>
        </p:txBody>
      </p:sp>
      <p:sp>
        <p:nvSpPr>
          <p:cNvPr id="298" name="Rectangle"/>
          <p:cNvSpPr/>
          <p:nvPr/>
        </p:nvSpPr>
        <p:spPr>
          <a:xfrm>
            <a:off x="2550158" y="8640598"/>
            <a:ext cx="5232790" cy="1431556"/>
          </a:xfrm>
          <a:prstGeom prst="rect">
            <a:avLst/>
          </a:prstGeom>
          <a:solidFill>
            <a:srgbClr val="71A187"/>
          </a:solidFill>
          <a:ln w="12700">
            <a:solidFill>
              <a:srgbClr val="F5F6F4">
                <a:alpha val="17000"/>
              </a:srgbClr>
            </a:solidFill>
          </a:ln>
        </p:spPr>
        <p:txBody>
          <a:bodyPr lIns="45719" rIns="45719" anchor="ctr"/>
          <a:lstStyle/>
          <a:p>
            <a:pPr algn="ctr">
              <a:defRPr sz="1800">
                <a:solidFill>
                  <a:srgbClr val="FFFFFF"/>
                </a:solidFill>
                <a:latin typeface="Century Gothic"/>
                <a:ea typeface="Century Gothic"/>
                <a:cs typeface="Century Gothic"/>
                <a:sym typeface="Century Gothic"/>
              </a:defRPr>
            </a:pPr>
            <a:endParaRPr/>
          </a:p>
        </p:txBody>
      </p:sp>
      <p:sp>
        <p:nvSpPr>
          <p:cNvPr id="299" name="BUSINESS CASE FOR  CCPI AND ETHICAL LEADERSHIP"/>
          <p:cNvSpPr txBox="1"/>
          <p:nvPr/>
        </p:nvSpPr>
        <p:spPr>
          <a:xfrm>
            <a:off x="2589697" y="10297605"/>
            <a:ext cx="5138585" cy="21181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pPr algn="ctr">
              <a:defRPr sz="3200">
                <a:latin typeface="Gill Sans"/>
                <a:ea typeface="Gill Sans"/>
                <a:cs typeface="Gill Sans"/>
                <a:sym typeface="Gill Sans"/>
              </a:defRPr>
            </a:pPr>
            <a:r>
              <a:t>BUSINESS CASE FOR </a:t>
            </a:r>
            <a:br/>
            <a:r>
              <a:t>CCPI AND ETHICAL LEADERSHIP</a:t>
            </a:r>
          </a:p>
        </p:txBody>
      </p:sp>
      <p:sp>
        <p:nvSpPr>
          <p:cNvPr id="300" name="STRENGTHENS BRAND"/>
          <p:cNvSpPr txBox="1"/>
          <p:nvPr/>
        </p:nvSpPr>
        <p:spPr>
          <a:xfrm>
            <a:off x="2550158" y="9064550"/>
            <a:ext cx="5232790" cy="5836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300">
                <a:solidFill>
                  <a:srgbClr val="FFFFFF"/>
                </a:solidFill>
                <a:latin typeface="Gill Sans"/>
                <a:ea typeface="Gill Sans"/>
                <a:cs typeface="Gill Sans"/>
                <a:sym typeface="Gill Sans"/>
              </a:defRPr>
            </a:lvl1pPr>
          </a:lstStyle>
          <a:p>
            <a:r>
              <a:t>STRENGTHENS BRAND</a:t>
            </a:r>
          </a:p>
        </p:txBody>
      </p:sp>
      <p:sp>
        <p:nvSpPr>
          <p:cNvPr id="301" name="Triangle"/>
          <p:cNvSpPr/>
          <p:nvPr/>
        </p:nvSpPr>
        <p:spPr>
          <a:xfrm>
            <a:off x="2527919" y="5782463"/>
            <a:ext cx="5277267" cy="2727647"/>
          </a:xfrm>
          <a:prstGeom prst="triangle">
            <a:avLst/>
          </a:prstGeom>
          <a:solidFill>
            <a:srgbClr val="71A187"/>
          </a:solidFill>
          <a:ln w="12700">
            <a:solidFill>
              <a:srgbClr val="F5F6F4">
                <a:alpha val="17000"/>
              </a:srgbClr>
            </a:solidFill>
          </a:ln>
        </p:spPr>
        <p:txBody>
          <a:bodyPr lIns="45719" rIns="45719" anchor="ctr"/>
          <a:lstStyle/>
          <a:p>
            <a:pPr algn="ctr">
              <a:defRPr sz="1800">
                <a:solidFill>
                  <a:srgbClr val="FFFFFF"/>
                </a:solidFill>
                <a:latin typeface="Century Gothic"/>
                <a:ea typeface="Century Gothic"/>
                <a:cs typeface="Century Gothic"/>
                <a:sym typeface="Century Gothic"/>
              </a:defRPr>
            </a:pPr>
            <a:endParaRPr/>
          </a:p>
        </p:txBody>
      </p:sp>
      <p:sp>
        <p:nvSpPr>
          <p:cNvPr id="302" name="GROWTH"/>
          <p:cNvSpPr txBox="1"/>
          <p:nvPr/>
        </p:nvSpPr>
        <p:spPr>
          <a:xfrm>
            <a:off x="3847236" y="7633975"/>
            <a:ext cx="2638634" cy="5836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3200">
                <a:solidFill>
                  <a:srgbClr val="FFFFFF"/>
                </a:solidFill>
                <a:latin typeface="Gill Sans SemiBold"/>
                <a:ea typeface="Gill Sans SemiBold"/>
                <a:cs typeface="Gill Sans SemiBold"/>
                <a:sym typeface="Gill Sans SemiBold"/>
              </a:defRPr>
            </a:lvl1pPr>
          </a:lstStyle>
          <a:p>
            <a:r>
              <a:t>GROWTH</a:t>
            </a:r>
          </a:p>
        </p:txBody>
      </p:sp>
      <p:sp>
        <p:nvSpPr>
          <p:cNvPr id="303" name="INSERT YOUR LOGO HERE"/>
          <p:cNvSpPr txBox="1"/>
          <p:nvPr/>
        </p:nvSpPr>
        <p:spPr>
          <a:xfrm>
            <a:off x="18803791" y="582301"/>
            <a:ext cx="4977062" cy="8342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ctr">
              <a:spcBef>
                <a:spcPts val="600"/>
              </a:spcBef>
              <a:defRPr sz="2200">
                <a:solidFill>
                  <a:srgbClr val="535353"/>
                </a:solidFill>
                <a:latin typeface="Gill Sans Light"/>
                <a:ea typeface="Gill Sans Light"/>
                <a:cs typeface="Gill Sans Light"/>
                <a:sym typeface="Gill Sans Light"/>
              </a:defRPr>
            </a:lvl1pPr>
          </a:lstStyle>
          <a:p>
            <a:r>
              <a:t>INSERT YOUR LOGO HERE</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TextBox 3"/>
          <p:cNvSpPr txBox="1"/>
          <p:nvPr/>
        </p:nvSpPr>
        <p:spPr>
          <a:xfrm>
            <a:off x="10062938" y="5036275"/>
            <a:ext cx="10529578" cy="50215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spAutoFit/>
          </a:bodyPr>
          <a:lstStyle/>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t>”Contrary to what most people believe, trust is not some soft, illusive quality that you either have or you don’t; rather, trust is a pragmatic, tangible, actionable asset that you can create”. Stephen Covey</a:t>
            </a:r>
          </a:p>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t>Independent third-party verification is a very effective way of providing assurance and showing trustworthy system/process/information</a:t>
            </a:r>
          </a:p>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t>The Code for Construction Product Information (CCPI) provides us with the opportunity to differentiate ourselves </a:t>
            </a:r>
          </a:p>
        </p:txBody>
      </p:sp>
      <p:sp>
        <p:nvSpPr>
          <p:cNvPr id="306" name="TextBox 2"/>
          <p:cNvSpPr txBox="1"/>
          <p:nvPr/>
        </p:nvSpPr>
        <p:spPr>
          <a:xfrm>
            <a:off x="10186739" y="2493206"/>
            <a:ext cx="12551006" cy="17576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spAutoFit/>
          </a:bodyPr>
          <a:lstStyle/>
          <a:p>
            <a:pPr>
              <a:defRPr sz="5300">
                <a:solidFill>
                  <a:srgbClr val="F6A704"/>
                </a:solidFill>
                <a:latin typeface="Gill Sans SemiBold"/>
                <a:ea typeface="Gill Sans SemiBold"/>
                <a:cs typeface="Gill Sans SemiBold"/>
                <a:sym typeface="Gill Sans SemiBold"/>
              </a:defRPr>
            </a:pPr>
            <a:r>
              <a:rPr>
                <a:solidFill>
                  <a:srgbClr val="71A187"/>
                </a:solidFill>
              </a:rPr>
              <a:t>Increasing growth</a:t>
            </a:r>
            <a:br>
              <a:rPr>
                <a:solidFill>
                  <a:srgbClr val="71A187"/>
                </a:solidFill>
              </a:rPr>
            </a:br>
            <a:r>
              <a:rPr>
                <a:solidFill>
                  <a:srgbClr val="535353"/>
                </a:solidFill>
                <a:latin typeface="Gill Sans Light"/>
                <a:ea typeface="Gill Sans Light"/>
                <a:cs typeface="Gill Sans Light"/>
                <a:sym typeface="Gill Sans Light"/>
              </a:rPr>
              <a:t>through market differentiation</a:t>
            </a:r>
          </a:p>
        </p:txBody>
      </p:sp>
      <p:sp>
        <p:nvSpPr>
          <p:cNvPr id="307" name="Rectangle"/>
          <p:cNvSpPr/>
          <p:nvPr/>
        </p:nvSpPr>
        <p:spPr>
          <a:xfrm>
            <a:off x="2571140" y="10254860"/>
            <a:ext cx="5175699" cy="2203643"/>
          </a:xfrm>
          <a:prstGeom prst="rect">
            <a:avLst/>
          </a:prstGeom>
          <a:solidFill>
            <a:srgbClr val="DDDDDD"/>
          </a:solidFill>
          <a:ln w="12700">
            <a:solidFill>
              <a:srgbClr val="F5F6F4">
                <a:alpha val="17000"/>
              </a:srgbClr>
            </a:solidFill>
          </a:ln>
        </p:spPr>
        <p:txBody>
          <a:bodyPr lIns="45719" rIns="45719" anchor="ctr"/>
          <a:lstStyle/>
          <a:p>
            <a:pPr algn="ctr">
              <a:defRPr sz="1800">
                <a:solidFill>
                  <a:srgbClr val="FFFFFF"/>
                </a:solidFill>
                <a:latin typeface="Century Gothic"/>
                <a:ea typeface="Century Gothic"/>
                <a:cs typeface="Century Gothic"/>
                <a:sym typeface="Century Gothic"/>
              </a:defRPr>
            </a:pPr>
            <a:endParaRPr/>
          </a:p>
        </p:txBody>
      </p:sp>
      <p:sp>
        <p:nvSpPr>
          <p:cNvPr id="308" name="Rectangle"/>
          <p:cNvSpPr/>
          <p:nvPr/>
        </p:nvSpPr>
        <p:spPr>
          <a:xfrm>
            <a:off x="2550158" y="7087530"/>
            <a:ext cx="5232790" cy="1431556"/>
          </a:xfrm>
          <a:prstGeom prst="rect">
            <a:avLst/>
          </a:prstGeom>
          <a:solidFill>
            <a:srgbClr val="71A187"/>
          </a:solidFill>
          <a:ln w="12700">
            <a:solidFill>
              <a:srgbClr val="F5F6F4">
                <a:alpha val="17000"/>
              </a:srgbClr>
            </a:solidFill>
          </a:ln>
        </p:spPr>
        <p:txBody>
          <a:bodyPr lIns="45719" rIns="45719" anchor="ctr"/>
          <a:lstStyle/>
          <a:p>
            <a:pPr algn="ctr">
              <a:defRPr sz="1800">
                <a:solidFill>
                  <a:srgbClr val="FFFFFF"/>
                </a:solidFill>
                <a:latin typeface="Century Gothic"/>
                <a:ea typeface="Century Gothic"/>
                <a:cs typeface="Century Gothic"/>
                <a:sym typeface="Century Gothic"/>
              </a:defRPr>
            </a:pPr>
            <a:endParaRPr/>
          </a:p>
        </p:txBody>
      </p:sp>
      <p:sp>
        <p:nvSpPr>
          <p:cNvPr id="309" name="Rectangle"/>
          <p:cNvSpPr/>
          <p:nvPr/>
        </p:nvSpPr>
        <p:spPr>
          <a:xfrm>
            <a:off x="2550158" y="8640598"/>
            <a:ext cx="5232790" cy="1431556"/>
          </a:xfrm>
          <a:prstGeom prst="rect">
            <a:avLst/>
          </a:prstGeom>
          <a:solidFill>
            <a:srgbClr val="71A187"/>
          </a:solidFill>
          <a:ln w="12700">
            <a:solidFill>
              <a:srgbClr val="F5F6F4">
                <a:alpha val="17000"/>
              </a:srgbClr>
            </a:solidFill>
          </a:ln>
        </p:spPr>
        <p:txBody>
          <a:bodyPr lIns="45719" rIns="45719" anchor="ctr"/>
          <a:lstStyle/>
          <a:p>
            <a:pPr algn="ctr">
              <a:defRPr sz="1800">
                <a:solidFill>
                  <a:srgbClr val="FFFFFF"/>
                </a:solidFill>
                <a:latin typeface="Century Gothic"/>
                <a:ea typeface="Century Gothic"/>
                <a:cs typeface="Century Gothic"/>
                <a:sym typeface="Century Gothic"/>
              </a:defRPr>
            </a:pPr>
            <a:endParaRPr/>
          </a:p>
        </p:txBody>
      </p:sp>
      <p:sp>
        <p:nvSpPr>
          <p:cNvPr id="310" name="BUSINESS CASE FOR  CCPI AND ETHICAL LEADERSHIP"/>
          <p:cNvSpPr txBox="1"/>
          <p:nvPr/>
        </p:nvSpPr>
        <p:spPr>
          <a:xfrm>
            <a:off x="2589697" y="10297605"/>
            <a:ext cx="5138585" cy="21181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pPr algn="ctr">
              <a:defRPr sz="3200">
                <a:latin typeface="Gill Sans"/>
                <a:ea typeface="Gill Sans"/>
                <a:cs typeface="Gill Sans"/>
                <a:sym typeface="Gill Sans"/>
              </a:defRPr>
            </a:pPr>
            <a:r>
              <a:t>BUSINESS CASE FOR </a:t>
            </a:r>
            <a:br/>
            <a:r>
              <a:t>CCPI AND ETHICAL LEADERSHIP</a:t>
            </a:r>
          </a:p>
        </p:txBody>
      </p:sp>
      <p:sp>
        <p:nvSpPr>
          <p:cNvPr id="311" name="MARKET DIFFERENTIATION"/>
          <p:cNvSpPr txBox="1"/>
          <p:nvPr/>
        </p:nvSpPr>
        <p:spPr>
          <a:xfrm>
            <a:off x="2550158" y="7511481"/>
            <a:ext cx="5232790" cy="5836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400">
                <a:solidFill>
                  <a:srgbClr val="FFFFFF"/>
                </a:solidFill>
                <a:latin typeface="Gill Sans"/>
                <a:ea typeface="Gill Sans"/>
                <a:cs typeface="Gill Sans"/>
                <a:sym typeface="Gill Sans"/>
              </a:defRPr>
            </a:lvl1pPr>
          </a:lstStyle>
          <a:p>
            <a:r>
              <a:t>MARKET DIFFERENTIATION</a:t>
            </a:r>
          </a:p>
        </p:txBody>
      </p:sp>
      <p:sp>
        <p:nvSpPr>
          <p:cNvPr id="312" name="STRENGTHENS BRAND"/>
          <p:cNvSpPr txBox="1"/>
          <p:nvPr/>
        </p:nvSpPr>
        <p:spPr>
          <a:xfrm>
            <a:off x="2550158" y="9064550"/>
            <a:ext cx="5232790" cy="5836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400">
                <a:solidFill>
                  <a:srgbClr val="FFFFFF"/>
                </a:solidFill>
                <a:latin typeface="Gill Sans"/>
                <a:ea typeface="Gill Sans"/>
                <a:cs typeface="Gill Sans"/>
                <a:sym typeface="Gill Sans"/>
              </a:defRPr>
            </a:lvl1pPr>
          </a:lstStyle>
          <a:p>
            <a:r>
              <a:t>STRENGTHENS BRAND</a:t>
            </a:r>
          </a:p>
        </p:txBody>
      </p:sp>
      <p:sp>
        <p:nvSpPr>
          <p:cNvPr id="313" name="Triangle"/>
          <p:cNvSpPr/>
          <p:nvPr/>
        </p:nvSpPr>
        <p:spPr>
          <a:xfrm>
            <a:off x="2527919" y="4238370"/>
            <a:ext cx="5277267" cy="2727647"/>
          </a:xfrm>
          <a:prstGeom prst="triangle">
            <a:avLst/>
          </a:prstGeom>
          <a:solidFill>
            <a:srgbClr val="71A187"/>
          </a:solidFill>
          <a:ln w="12700">
            <a:solidFill>
              <a:srgbClr val="F5F6F4">
                <a:alpha val="17000"/>
              </a:srgbClr>
            </a:solidFill>
          </a:ln>
        </p:spPr>
        <p:txBody>
          <a:bodyPr lIns="45719" rIns="45719" anchor="ctr"/>
          <a:lstStyle/>
          <a:p>
            <a:pPr algn="ctr">
              <a:defRPr sz="1800">
                <a:solidFill>
                  <a:srgbClr val="FFFFFF"/>
                </a:solidFill>
                <a:latin typeface="Century Gothic"/>
                <a:ea typeface="Century Gothic"/>
                <a:cs typeface="Century Gothic"/>
                <a:sym typeface="Century Gothic"/>
              </a:defRPr>
            </a:pPr>
            <a:endParaRPr/>
          </a:p>
        </p:txBody>
      </p:sp>
      <p:sp>
        <p:nvSpPr>
          <p:cNvPr id="314" name="GROWTH"/>
          <p:cNvSpPr txBox="1"/>
          <p:nvPr/>
        </p:nvSpPr>
        <p:spPr>
          <a:xfrm>
            <a:off x="3847236" y="6089883"/>
            <a:ext cx="2638634" cy="5836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3200">
                <a:solidFill>
                  <a:srgbClr val="FFFFFF"/>
                </a:solidFill>
                <a:latin typeface="Gill Sans SemiBold"/>
                <a:ea typeface="Gill Sans SemiBold"/>
                <a:cs typeface="Gill Sans SemiBold"/>
                <a:sym typeface="Gill Sans SemiBold"/>
              </a:defRPr>
            </a:lvl1pPr>
          </a:lstStyle>
          <a:p>
            <a:r>
              <a:t>GROWTH</a:t>
            </a:r>
          </a:p>
        </p:txBody>
      </p:sp>
      <p:sp>
        <p:nvSpPr>
          <p:cNvPr id="315" name="INSERT YOUR LOGO HERE"/>
          <p:cNvSpPr txBox="1"/>
          <p:nvPr/>
        </p:nvSpPr>
        <p:spPr>
          <a:xfrm>
            <a:off x="18803791" y="582301"/>
            <a:ext cx="4977062" cy="8342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ctr">
              <a:spcBef>
                <a:spcPts val="600"/>
              </a:spcBef>
              <a:defRPr sz="2200">
                <a:solidFill>
                  <a:srgbClr val="535353"/>
                </a:solidFill>
                <a:latin typeface="Gill Sans Light"/>
                <a:ea typeface="Gill Sans Light"/>
                <a:cs typeface="Gill Sans Light"/>
                <a:sym typeface="Gill Sans Light"/>
              </a:defRPr>
            </a:lvl1pPr>
          </a:lstStyle>
          <a:p>
            <a:r>
              <a:t>INSERT YOUR LOGO HERE</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TextBox 3"/>
          <p:cNvSpPr txBox="1"/>
          <p:nvPr/>
        </p:nvSpPr>
        <p:spPr>
          <a:xfrm>
            <a:off x="10062938" y="5036275"/>
            <a:ext cx="10529578" cy="34594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spAutoFit/>
          </a:bodyPr>
          <a:lstStyle/>
          <a:p>
            <a:pPr>
              <a:spcBef>
                <a:spcPts val="2400"/>
              </a:spcBef>
              <a:defRPr sz="3200">
                <a:solidFill>
                  <a:srgbClr val="535353"/>
                </a:solidFill>
                <a:latin typeface="Gill Sans SemiBold"/>
                <a:ea typeface="Gill Sans SemiBold"/>
                <a:cs typeface="Gill Sans SemiBold"/>
                <a:sym typeface="Gill Sans SemiBold"/>
              </a:defRPr>
            </a:pPr>
            <a:r>
              <a:t>Our actions to embed ethics will enable us to:</a:t>
            </a:r>
          </a:p>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t>Anticipate what our firm needs </a:t>
            </a:r>
          </a:p>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t>Adapt our systems and processes to be fit for purpose</a:t>
            </a:r>
          </a:p>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t>Act to deliver refined product and/or innovation to reach new markets or new customers</a:t>
            </a:r>
          </a:p>
        </p:txBody>
      </p:sp>
      <p:sp>
        <p:nvSpPr>
          <p:cNvPr id="318" name="TextBox 2"/>
          <p:cNvSpPr txBox="1"/>
          <p:nvPr/>
        </p:nvSpPr>
        <p:spPr>
          <a:xfrm>
            <a:off x="10186739" y="2493206"/>
            <a:ext cx="12551006" cy="17576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spAutoFit/>
          </a:bodyPr>
          <a:lstStyle/>
          <a:p>
            <a:pPr>
              <a:defRPr sz="5300">
                <a:solidFill>
                  <a:srgbClr val="F6A704"/>
                </a:solidFill>
                <a:latin typeface="Gill Sans SemiBold"/>
                <a:ea typeface="Gill Sans SemiBold"/>
                <a:cs typeface="Gill Sans SemiBold"/>
                <a:sym typeface="Gill Sans SemiBold"/>
              </a:defRPr>
            </a:pPr>
            <a:r>
              <a:rPr>
                <a:solidFill>
                  <a:srgbClr val="71A187"/>
                </a:solidFill>
              </a:rPr>
              <a:t>Increasing growth</a:t>
            </a:r>
            <a:br/>
            <a:r>
              <a:rPr>
                <a:solidFill>
                  <a:srgbClr val="535353"/>
                </a:solidFill>
                <a:latin typeface="Gill Sans Light"/>
                <a:ea typeface="Gill Sans Light"/>
                <a:cs typeface="Gill Sans Light"/>
                <a:sym typeface="Gill Sans Light"/>
              </a:rPr>
              <a:t>through developing strategic agility </a:t>
            </a:r>
          </a:p>
        </p:txBody>
      </p:sp>
      <p:sp>
        <p:nvSpPr>
          <p:cNvPr id="319" name="Rectangle"/>
          <p:cNvSpPr/>
          <p:nvPr/>
        </p:nvSpPr>
        <p:spPr>
          <a:xfrm>
            <a:off x="2571140" y="10254860"/>
            <a:ext cx="5175699" cy="2203643"/>
          </a:xfrm>
          <a:prstGeom prst="rect">
            <a:avLst/>
          </a:prstGeom>
          <a:solidFill>
            <a:srgbClr val="DDDDDD"/>
          </a:solidFill>
          <a:ln w="12700">
            <a:solidFill>
              <a:srgbClr val="F5F6F4">
                <a:alpha val="17000"/>
              </a:srgbClr>
            </a:solidFill>
          </a:ln>
        </p:spPr>
        <p:txBody>
          <a:bodyPr lIns="45719" rIns="45719" anchor="ctr"/>
          <a:lstStyle/>
          <a:p>
            <a:pPr algn="ctr">
              <a:defRPr sz="1800">
                <a:solidFill>
                  <a:srgbClr val="FFFFFF"/>
                </a:solidFill>
                <a:latin typeface="Century Gothic"/>
                <a:ea typeface="Century Gothic"/>
                <a:cs typeface="Century Gothic"/>
                <a:sym typeface="Century Gothic"/>
              </a:defRPr>
            </a:pPr>
            <a:endParaRPr/>
          </a:p>
        </p:txBody>
      </p:sp>
      <p:sp>
        <p:nvSpPr>
          <p:cNvPr id="320" name="Triangle"/>
          <p:cNvSpPr/>
          <p:nvPr/>
        </p:nvSpPr>
        <p:spPr>
          <a:xfrm>
            <a:off x="2527919" y="2704282"/>
            <a:ext cx="5277267" cy="2727647"/>
          </a:xfrm>
          <a:prstGeom prst="triangle">
            <a:avLst/>
          </a:prstGeom>
          <a:solidFill>
            <a:srgbClr val="71A187"/>
          </a:solidFill>
          <a:ln w="12700">
            <a:solidFill>
              <a:srgbClr val="F5F6F4">
                <a:alpha val="17000"/>
              </a:srgbClr>
            </a:solidFill>
          </a:ln>
        </p:spPr>
        <p:txBody>
          <a:bodyPr lIns="45719" rIns="45719" anchor="ctr"/>
          <a:lstStyle/>
          <a:p>
            <a:pPr algn="ctr">
              <a:defRPr sz="1800">
                <a:solidFill>
                  <a:srgbClr val="FFFFFF"/>
                </a:solidFill>
                <a:latin typeface="Century Gothic"/>
                <a:ea typeface="Century Gothic"/>
                <a:cs typeface="Century Gothic"/>
                <a:sym typeface="Century Gothic"/>
              </a:defRPr>
            </a:pPr>
            <a:endParaRPr/>
          </a:p>
        </p:txBody>
      </p:sp>
      <p:sp>
        <p:nvSpPr>
          <p:cNvPr id="321" name="Rectangle"/>
          <p:cNvSpPr/>
          <p:nvPr/>
        </p:nvSpPr>
        <p:spPr>
          <a:xfrm>
            <a:off x="2550158" y="5534459"/>
            <a:ext cx="5232790" cy="1431556"/>
          </a:xfrm>
          <a:prstGeom prst="rect">
            <a:avLst/>
          </a:prstGeom>
          <a:solidFill>
            <a:srgbClr val="71A187"/>
          </a:solidFill>
          <a:ln w="12700">
            <a:solidFill>
              <a:srgbClr val="F5F6F4">
                <a:alpha val="17000"/>
              </a:srgbClr>
            </a:solidFill>
          </a:ln>
        </p:spPr>
        <p:txBody>
          <a:bodyPr lIns="45719" rIns="45719" anchor="ctr"/>
          <a:lstStyle/>
          <a:p>
            <a:pPr algn="ctr">
              <a:defRPr sz="1800">
                <a:solidFill>
                  <a:srgbClr val="FFFFFF"/>
                </a:solidFill>
                <a:latin typeface="Century Gothic"/>
                <a:ea typeface="Century Gothic"/>
                <a:cs typeface="Century Gothic"/>
                <a:sym typeface="Century Gothic"/>
              </a:defRPr>
            </a:pPr>
            <a:endParaRPr/>
          </a:p>
        </p:txBody>
      </p:sp>
      <p:sp>
        <p:nvSpPr>
          <p:cNvPr id="322" name="Rectangle"/>
          <p:cNvSpPr/>
          <p:nvPr/>
        </p:nvSpPr>
        <p:spPr>
          <a:xfrm>
            <a:off x="2550158" y="7087530"/>
            <a:ext cx="5232790" cy="1431556"/>
          </a:xfrm>
          <a:prstGeom prst="rect">
            <a:avLst/>
          </a:prstGeom>
          <a:solidFill>
            <a:srgbClr val="71A187"/>
          </a:solidFill>
          <a:ln w="12700">
            <a:solidFill>
              <a:srgbClr val="F5F6F4">
                <a:alpha val="17000"/>
              </a:srgbClr>
            </a:solidFill>
          </a:ln>
        </p:spPr>
        <p:txBody>
          <a:bodyPr lIns="45719" rIns="45719" anchor="ctr"/>
          <a:lstStyle/>
          <a:p>
            <a:pPr algn="ctr">
              <a:defRPr sz="1800">
                <a:solidFill>
                  <a:srgbClr val="FFFFFF"/>
                </a:solidFill>
                <a:latin typeface="Century Gothic"/>
                <a:ea typeface="Century Gothic"/>
                <a:cs typeface="Century Gothic"/>
                <a:sym typeface="Century Gothic"/>
              </a:defRPr>
            </a:pPr>
            <a:endParaRPr/>
          </a:p>
        </p:txBody>
      </p:sp>
      <p:sp>
        <p:nvSpPr>
          <p:cNvPr id="323" name="Rectangle"/>
          <p:cNvSpPr/>
          <p:nvPr/>
        </p:nvSpPr>
        <p:spPr>
          <a:xfrm>
            <a:off x="2550158" y="8640598"/>
            <a:ext cx="5232790" cy="1431556"/>
          </a:xfrm>
          <a:prstGeom prst="rect">
            <a:avLst/>
          </a:prstGeom>
          <a:solidFill>
            <a:srgbClr val="71A187"/>
          </a:solidFill>
          <a:ln w="12700">
            <a:solidFill>
              <a:srgbClr val="F5F6F4">
                <a:alpha val="17000"/>
              </a:srgbClr>
            </a:solidFill>
          </a:ln>
        </p:spPr>
        <p:txBody>
          <a:bodyPr lIns="45719" rIns="45719" anchor="ctr"/>
          <a:lstStyle/>
          <a:p>
            <a:pPr algn="ctr">
              <a:defRPr sz="1800">
                <a:solidFill>
                  <a:srgbClr val="FFFFFF"/>
                </a:solidFill>
                <a:latin typeface="Century Gothic"/>
                <a:ea typeface="Century Gothic"/>
                <a:cs typeface="Century Gothic"/>
                <a:sym typeface="Century Gothic"/>
              </a:defRPr>
            </a:pPr>
            <a:endParaRPr/>
          </a:p>
        </p:txBody>
      </p:sp>
      <p:sp>
        <p:nvSpPr>
          <p:cNvPr id="324" name="BUSINESS CASE FOR  CCPI AND ETHICAL LEADERSHIP"/>
          <p:cNvSpPr txBox="1"/>
          <p:nvPr/>
        </p:nvSpPr>
        <p:spPr>
          <a:xfrm>
            <a:off x="2589697" y="10297605"/>
            <a:ext cx="5138585" cy="21181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pPr algn="ctr">
              <a:defRPr sz="3200">
                <a:latin typeface="Gill Sans"/>
                <a:ea typeface="Gill Sans"/>
                <a:cs typeface="Gill Sans"/>
                <a:sym typeface="Gill Sans"/>
              </a:defRPr>
            </a:pPr>
            <a:r>
              <a:t>BUSINESS CASE FOR </a:t>
            </a:r>
            <a:br/>
            <a:r>
              <a:t>CCPI AND ETHICAL LEADERSHIP</a:t>
            </a:r>
          </a:p>
        </p:txBody>
      </p:sp>
      <p:sp>
        <p:nvSpPr>
          <p:cNvPr id="325" name="GROWTH"/>
          <p:cNvSpPr txBox="1"/>
          <p:nvPr/>
        </p:nvSpPr>
        <p:spPr>
          <a:xfrm>
            <a:off x="3847236" y="4555794"/>
            <a:ext cx="2638634" cy="5836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3200">
                <a:solidFill>
                  <a:srgbClr val="FFFFFF"/>
                </a:solidFill>
                <a:latin typeface="Gill Sans SemiBold"/>
                <a:ea typeface="Gill Sans SemiBold"/>
                <a:cs typeface="Gill Sans SemiBold"/>
                <a:sym typeface="Gill Sans SemiBold"/>
              </a:defRPr>
            </a:lvl1pPr>
          </a:lstStyle>
          <a:p>
            <a:r>
              <a:t>GROWTH</a:t>
            </a:r>
          </a:p>
        </p:txBody>
      </p:sp>
      <p:sp>
        <p:nvSpPr>
          <p:cNvPr id="326" name="STRATEGIC AGILITY"/>
          <p:cNvSpPr txBox="1"/>
          <p:nvPr/>
        </p:nvSpPr>
        <p:spPr>
          <a:xfrm>
            <a:off x="2550158" y="5958411"/>
            <a:ext cx="5232790" cy="5836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400">
                <a:solidFill>
                  <a:srgbClr val="FFFFFF"/>
                </a:solidFill>
                <a:latin typeface="Gill Sans"/>
                <a:ea typeface="Gill Sans"/>
                <a:cs typeface="Gill Sans"/>
                <a:sym typeface="Gill Sans"/>
              </a:defRPr>
            </a:lvl1pPr>
          </a:lstStyle>
          <a:p>
            <a:r>
              <a:t>STRATEGIC AGILITY</a:t>
            </a:r>
          </a:p>
        </p:txBody>
      </p:sp>
      <p:sp>
        <p:nvSpPr>
          <p:cNvPr id="327" name="MARKET DIFFERENTIATION"/>
          <p:cNvSpPr txBox="1"/>
          <p:nvPr/>
        </p:nvSpPr>
        <p:spPr>
          <a:xfrm>
            <a:off x="2550158" y="7511481"/>
            <a:ext cx="5232790" cy="5836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000">
                <a:solidFill>
                  <a:srgbClr val="FFFFFF"/>
                </a:solidFill>
                <a:latin typeface="Gill Sans"/>
                <a:ea typeface="Gill Sans"/>
                <a:cs typeface="Gill Sans"/>
                <a:sym typeface="Gill Sans"/>
              </a:defRPr>
            </a:lvl1pPr>
          </a:lstStyle>
          <a:p>
            <a:r>
              <a:t>MARKET DIFFERENTIATION</a:t>
            </a:r>
          </a:p>
        </p:txBody>
      </p:sp>
      <p:sp>
        <p:nvSpPr>
          <p:cNvPr id="328" name="STRENGTHENS BRAND"/>
          <p:cNvSpPr txBox="1"/>
          <p:nvPr/>
        </p:nvSpPr>
        <p:spPr>
          <a:xfrm>
            <a:off x="2550158" y="9064550"/>
            <a:ext cx="5232790" cy="5836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400">
                <a:solidFill>
                  <a:srgbClr val="FFFFFF"/>
                </a:solidFill>
                <a:latin typeface="Gill Sans"/>
                <a:ea typeface="Gill Sans"/>
                <a:cs typeface="Gill Sans"/>
                <a:sym typeface="Gill Sans"/>
              </a:defRPr>
            </a:lvl1pPr>
          </a:lstStyle>
          <a:p>
            <a:r>
              <a:t>STRENGTHENS BRAND</a:t>
            </a:r>
          </a:p>
        </p:txBody>
      </p:sp>
      <p:sp>
        <p:nvSpPr>
          <p:cNvPr id="329" name="INSERT YOUR LOGO HERE"/>
          <p:cNvSpPr txBox="1"/>
          <p:nvPr/>
        </p:nvSpPr>
        <p:spPr>
          <a:xfrm>
            <a:off x="18803791" y="582301"/>
            <a:ext cx="4977062" cy="8342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ctr">
              <a:spcBef>
                <a:spcPts val="600"/>
              </a:spcBef>
              <a:defRPr sz="2200">
                <a:solidFill>
                  <a:srgbClr val="535353"/>
                </a:solidFill>
                <a:latin typeface="Gill Sans Light"/>
                <a:ea typeface="Gill Sans Light"/>
                <a:cs typeface="Gill Sans Light"/>
                <a:sym typeface="Gill Sans Light"/>
              </a:defRPr>
            </a:lvl1pPr>
          </a:lstStyle>
          <a:p>
            <a:r>
              <a:t>INSERT YOUR LOGO HERE</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TextBox 3"/>
          <p:cNvSpPr txBox="1"/>
          <p:nvPr/>
        </p:nvSpPr>
        <p:spPr>
          <a:xfrm>
            <a:off x="5907414" y="4263524"/>
            <a:ext cx="15436871" cy="80441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spAutoFit/>
          </a:bodyPr>
          <a:lstStyle/>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rPr>
                <a:latin typeface="Gill Sans SemiBold"/>
                <a:ea typeface="Gill Sans SemiBold"/>
                <a:cs typeface="Gill Sans SemiBold"/>
                <a:sym typeface="Gill Sans SemiBold"/>
              </a:rPr>
              <a:t>Awareness:  </a:t>
            </a:r>
            <a:br/>
            <a:r>
              <a:t>Do staff in relevant parts of the organisation have necessary awareness and knowledge to handle questions coming to them about our product?  </a:t>
            </a:r>
          </a:p>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rPr>
                <a:latin typeface="Gill Sans SemiBold"/>
                <a:ea typeface="Gill Sans SemiBold"/>
                <a:cs typeface="Gill Sans SemiBold"/>
                <a:sym typeface="Gill Sans SemiBold"/>
              </a:rPr>
              <a:t>Knowledge:</a:t>
            </a:r>
            <a:br/>
            <a:r>
              <a:t>Do we understand our products?  Do the necessary people have the information and skills they need to engage with contracts, sales or as specialist advisers</a:t>
            </a:r>
          </a:p>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rPr>
                <a:latin typeface="Gill Sans SemiBold"/>
                <a:ea typeface="Gill Sans SemiBold"/>
                <a:cs typeface="Gill Sans SemiBold"/>
                <a:sym typeface="Gill Sans SemiBold"/>
              </a:rPr>
              <a:t>Motivation to stay informed: </a:t>
            </a:r>
            <a:br/>
            <a:r>
              <a:t>Are we motivating them to build their knowledge?</a:t>
            </a:r>
          </a:p>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rPr>
                <a:latin typeface="Gill Sans SemiBold"/>
                <a:ea typeface="Gill Sans SemiBold"/>
                <a:cs typeface="Gill Sans SemiBold"/>
                <a:sym typeface="Gill Sans SemiBold"/>
              </a:rPr>
              <a:t>Legal issues:</a:t>
            </a:r>
            <a:br/>
            <a:r>
              <a:t>Are we confident T and Cs, contracts are correct, up-to-date, enforceable</a:t>
            </a:r>
          </a:p>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rPr>
                <a:latin typeface="Gill Sans SemiBold"/>
                <a:ea typeface="Gill Sans SemiBold"/>
                <a:cs typeface="Gill Sans SemiBold"/>
                <a:sym typeface="Gill Sans SemiBold"/>
              </a:rPr>
              <a:t>Communications:</a:t>
            </a:r>
            <a:br/>
            <a:r>
              <a:t>Are we confident in the claims we make, are they underpinned with evidence, is our marketing up-to-date (e.g. symbols/logos/photos/links between websites, links to brochures etc), have we compared with CCPI words and phrases to avoid</a:t>
            </a:r>
          </a:p>
        </p:txBody>
      </p:sp>
      <p:sp>
        <p:nvSpPr>
          <p:cNvPr id="332" name="TextBox 2"/>
          <p:cNvSpPr txBox="1"/>
          <p:nvPr/>
        </p:nvSpPr>
        <p:spPr>
          <a:xfrm>
            <a:off x="2719139" y="2493206"/>
            <a:ext cx="16371855" cy="9829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spAutoFit/>
          </a:bodyPr>
          <a:lstStyle>
            <a:lvl1pPr>
              <a:defRPr sz="5300">
                <a:solidFill>
                  <a:srgbClr val="F6A704"/>
                </a:solidFill>
                <a:latin typeface="Gill Sans SemiBold"/>
                <a:ea typeface="Gill Sans SemiBold"/>
                <a:cs typeface="Gill Sans SemiBold"/>
                <a:sym typeface="Gill Sans SemiBold"/>
              </a:defRPr>
            </a:lvl1pPr>
          </a:lstStyle>
          <a:p>
            <a:r>
              <a:t>Key questions to answer</a:t>
            </a:r>
          </a:p>
        </p:txBody>
      </p:sp>
      <p:sp>
        <p:nvSpPr>
          <p:cNvPr id="333" name="INSERT YOUR LOGO HERE"/>
          <p:cNvSpPr txBox="1"/>
          <p:nvPr/>
        </p:nvSpPr>
        <p:spPr>
          <a:xfrm>
            <a:off x="18803791" y="582301"/>
            <a:ext cx="4977062" cy="8342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ctr">
              <a:spcBef>
                <a:spcPts val="600"/>
              </a:spcBef>
              <a:defRPr sz="2200">
                <a:solidFill>
                  <a:srgbClr val="535353"/>
                </a:solidFill>
                <a:latin typeface="Gill Sans Light"/>
                <a:ea typeface="Gill Sans Light"/>
                <a:cs typeface="Gill Sans Light"/>
                <a:sym typeface="Gill Sans Light"/>
              </a:defRPr>
            </a:lvl1pPr>
          </a:lstStyle>
          <a:p>
            <a:r>
              <a:t>INSERT YOUR LOGO HERE</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 descr="Picture 5"/>
          <p:cNvPicPr>
            <a:picLocks noChangeAspect="1"/>
          </p:cNvPicPr>
          <p:nvPr/>
        </p:nvPicPr>
        <p:blipFill>
          <a:blip r:embed="rId2"/>
          <a:srcRect t="11856" b="1605"/>
          <a:stretch>
            <a:fillRect/>
          </a:stretch>
        </p:blipFill>
        <p:spPr>
          <a:xfrm>
            <a:off x="42" y="1632366"/>
            <a:ext cx="24476261" cy="11914699"/>
          </a:xfrm>
          <a:prstGeom prst="rect">
            <a:avLst/>
          </a:prstGeom>
          <a:ln w="12700">
            <a:miter lim="400000"/>
          </a:ln>
        </p:spPr>
      </p:pic>
      <p:sp>
        <p:nvSpPr>
          <p:cNvPr id="54" name="Rectangle 81"/>
          <p:cNvSpPr/>
          <p:nvPr/>
        </p:nvSpPr>
        <p:spPr>
          <a:xfrm>
            <a:off x="11433364" y="5367158"/>
            <a:ext cx="10946446" cy="4445001"/>
          </a:xfrm>
          <a:prstGeom prst="rect">
            <a:avLst/>
          </a:prstGeom>
          <a:solidFill>
            <a:srgbClr val="FFFFFF"/>
          </a:solidFill>
          <a:ln w="12700">
            <a:miter lim="400000"/>
          </a:ln>
        </p:spPr>
        <p:txBody>
          <a:bodyPr lIns="45719" rIns="45719"/>
          <a:lstStyle/>
          <a:p>
            <a:pPr>
              <a:defRPr sz="1800">
                <a:solidFill>
                  <a:srgbClr val="FFFFFF"/>
                </a:solidFill>
                <a:latin typeface="Century Gothic"/>
                <a:ea typeface="Century Gothic"/>
                <a:cs typeface="Century Gothic"/>
                <a:sym typeface="Century Gothic"/>
              </a:defRPr>
            </a:pPr>
            <a:endParaRPr/>
          </a:p>
        </p:txBody>
      </p:sp>
      <p:sp>
        <p:nvSpPr>
          <p:cNvPr id="55" name="Rectangle 83"/>
          <p:cNvSpPr/>
          <p:nvPr/>
        </p:nvSpPr>
        <p:spPr>
          <a:xfrm>
            <a:off x="11766510" y="5748158"/>
            <a:ext cx="10280152" cy="3683001"/>
          </a:xfrm>
          <a:prstGeom prst="rect">
            <a:avLst/>
          </a:prstGeom>
          <a:ln w="6350" cap="sq">
            <a:solidFill>
              <a:srgbClr val="535353"/>
            </a:solidFill>
            <a:miter/>
          </a:ln>
        </p:spPr>
        <p:txBody>
          <a:bodyPr lIns="45719" rIns="45719"/>
          <a:lstStyle/>
          <a:p>
            <a:pPr>
              <a:defRPr sz="1800">
                <a:solidFill>
                  <a:srgbClr val="FFFFFF"/>
                </a:solidFill>
                <a:latin typeface="Century Gothic"/>
                <a:ea typeface="Century Gothic"/>
                <a:cs typeface="Century Gothic"/>
                <a:sym typeface="Century Gothic"/>
              </a:defRPr>
            </a:pPr>
            <a:endParaRPr/>
          </a:p>
        </p:txBody>
      </p:sp>
      <p:sp>
        <p:nvSpPr>
          <p:cNvPr id="56" name="TextBox 3"/>
          <p:cNvSpPr txBox="1"/>
          <p:nvPr/>
        </p:nvSpPr>
        <p:spPr>
          <a:xfrm>
            <a:off x="11915884" y="6774320"/>
            <a:ext cx="9981407" cy="15544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spAutoFit/>
          </a:bodyPr>
          <a:lstStyle/>
          <a:p>
            <a:pPr algn="ctr">
              <a:defRPr sz="4800">
                <a:solidFill>
                  <a:srgbClr val="535353"/>
                </a:solidFill>
                <a:latin typeface="Gill Sans Light"/>
                <a:ea typeface="Gill Sans Light"/>
                <a:cs typeface="Gill Sans Light"/>
                <a:sym typeface="Gill Sans Light"/>
              </a:defRPr>
            </a:pPr>
            <a:r>
              <a:t>CURRENT AND </a:t>
            </a:r>
            <a:br/>
            <a:r>
              <a:t>ONGOING CONTEXT</a:t>
            </a:r>
          </a:p>
        </p:txBody>
      </p:sp>
      <p:sp>
        <p:nvSpPr>
          <p:cNvPr id="57" name="INSERT YOUR LOGO HERE"/>
          <p:cNvSpPr txBox="1"/>
          <p:nvPr/>
        </p:nvSpPr>
        <p:spPr>
          <a:xfrm>
            <a:off x="18803791" y="582301"/>
            <a:ext cx="4977062" cy="8342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ctr">
              <a:spcBef>
                <a:spcPts val="600"/>
              </a:spcBef>
              <a:defRPr sz="2200">
                <a:solidFill>
                  <a:srgbClr val="535353"/>
                </a:solidFill>
                <a:latin typeface="Gill Sans Light"/>
                <a:ea typeface="Gill Sans Light"/>
                <a:cs typeface="Gill Sans Light"/>
                <a:sym typeface="Gill Sans Light"/>
              </a:defRPr>
            </a:lvl1pPr>
          </a:lstStyle>
          <a:p>
            <a:r>
              <a:t>INSERT YOUR LOGO HERE</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SMALL_1289838664 copy.jpg" descr="SMALL_1289838664 copy.jpg"/>
          <p:cNvPicPr>
            <a:picLocks noChangeAspect="1"/>
          </p:cNvPicPr>
          <p:nvPr/>
        </p:nvPicPr>
        <p:blipFill>
          <a:blip r:embed="rId3"/>
          <a:srcRect l="24207" r="24207"/>
          <a:stretch>
            <a:fillRect/>
          </a:stretch>
        </p:blipFill>
        <p:spPr>
          <a:xfrm>
            <a:off x="18379714" y="1657467"/>
            <a:ext cx="6028562" cy="3895565"/>
          </a:xfrm>
          <a:prstGeom prst="rect">
            <a:avLst/>
          </a:prstGeom>
          <a:ln w="12700">
            <a:miter lim="400000"/>
          </a:ln>
        </p:spPr>
      </p:pic>
      <p:sp>
        <p:nvSpPr>
          <p:cNvPr id="60" name="Rectangle"/>
          <p:cNvSpPr/>
          <p:nvPr/>
        </p:nvSpPr>
        <p:spPr>
          <a:xfrm>
            <a:off x="18354281" y="1657467"/>
            <a:ext cx="6053966" cy="3895726"/>
          </a:xfrm>
          <a:prstGeom prst="rect">
            <a:avLst/>
          </a:prstGeom>
          <a:solidFill>
            <a:srgbClr val="000000">
              <a:alpha val="19000"/>
            </a:srgbClr>
          </a:solidFill>
          <a:ln w="12700">
            <a:miter lim="400000"/>
          </a:ln>
        </p:spPr>
        <p:txBody>
          <a:bodyPr lIns="91437" tIns="91437" rIns="91437" bIns="91437" anchor="ctr"/>
          <a:lstStyle/>
          <a:p>
            <a:endParaRPr/>
          </a:p>
        </p:txBody>
      </p:sp>
      <p:sp>
        <p:nvSpPr>
          <p:cNvPr id="61" name="Rectangle"/>
          <p:cNvSpPr/>
          <p:nvPr/>
        </p:nvSpPr>
        <p:spPr>
          <a:xfrm>
            <a:off x="12239943" y="1657467"/>
            <a:ext cx="6053966" cy="3895726"/>
          </a:xfrm>
          <a:prstGeom prst="rect">
            <a:avLst/>
          </a:prstGeom>
          <a:solidFill>
            <a:srgbClr val="F0F0F0"/>
          </a:solidFill>
          <a:ln w="12700">
            <a:miter lim="400000"/>
          </a:ln>
        </p:spPr>
        <p:txBody>
          <a:bodyPr lIns="91437" tIns="91437" rIns="91437" bIns="91437" anchor="ctr"/>
          <a:lstStyle/>
          <a:p>
            <a:endParaRPr/>
          </a:p>
        </p:txBody>
      </p:sp>
      <p:pic>
        <p:nvPicPr>
          <p:cNvPr id="62" name="SMALL_353486774 copy.jpg" descr="SMALL_353486774 copy.jpg"/>
          <p:cNvPicPr>
            <a:picLocks noChangeAspect="1"/>
          </p:cNvPicPr>
          <p:nvPr/>
        </p:nvPicPr>
        <p:blipFill>
          <a:blip r:embed="rId4"/>
          <a:srcRect l="9775" t="12399" r="2941" b="12399"/>
          <a:stretch>
            <a:fillRect/>
          </a:stretch>
        </p:blipFill>
        <p:spPr>
          <a:xfrm>
            <a:off x="18379714" y="5642400"/>
            <a:ext cx="6028562" cy="3895566"/>
          </a:xfrm>
          <a:prstGeom prst="rect">
            <a:avLst/>
          </a:prstGeom>
          <a:ln w="12700">
            <a:miter lim="400000"/>
          </a:ln>
        </p:spPr>
      </p:pic>
      <p:pic>
        <p:nvPicPr>
          <p:cNvPr id="63" name="SMALL_2044070393 copy.jpg" descr="SMALL_2044070393 copy.jpg"/>
          <p:cNvPicPr>
            <a:picLocks noChangeAspect="1"/>
          </p:cNvPicPr>
          <p:nvPr/>
        </p:nvPicPr>
        <p:blipFill>
          <a:blip r:embed="rId5"/>
          <a:srcRect t="1573" b="1573"/>
          <a:stretch>
            <a:fillRect/>
          </a:stretch>
        </p:blipFill>
        <p:spPr>
          <a:xfrm>
            <a:off x="18379715" y="9609330"/>
            <a:ext cx="6028562" cy="3895566"/>
          </a:xfrm>
          <a:prstGeom prst="rect">
            <a:avLst/>
          </a:prstGeom>
          <a:ln w="12700">
            <a:miter lim="400000"/>
          </a:ln>
        </p:spPr>
      </p:pic>
      <p:pic>
        <p:nvPicPr>
          <p:cNvPr id="64" name="SMALL_475861936 copy.jpg" descr="SMALL_475861936 copy.jpg"/>
          <p:cNvPicPr>
            <a:picLocks noChangeAspect="1"/>
          </p:cNvPicPr>
          <p:nvPr/>
        </p:nvPicPr>
        <p:blipFill>
          <a:blip r:embed="rId6"/>
          <a:srcRect l="22407" t="8103" b="20049"/>
          <a:stretch>
            <a:fillRect/>
          </a:stretch>
        </p:blipFill>
        <p:spPr>
          <a:xfrm>
            <a:off x="12252661" y="9591327"/>
            <a:ext cx="6028562" cy="3895566"/>
          </a:xfrm>
          <a:prstGeom prst="rect">
            <a:avLst/>
          </a:prstGeom>
          <a:ln w="12700">
            <a:miter lim="400000"/>
          </a:ln>
        </p:spPr>
      </p:pic>
      <p:pic>
        <p:nvPicPr>
          <p:cNvPr id="65" name="SMALL_1465995383 copy.jpg" descr="SMALL_1465995383 copy.jpg"/>
          <p:cNvPicPr>
            <a:picLocks noChangeAspect="1"/>
          </p:cNvPicPr>
          <p:nvPr/>
        </p:nvPicPr>
        <p:blipFill>
          <a:blip r:embed="rId7"/>
          <a:srcRect l="15358" t="13179" r="10991" b="15433"/>
          <a:stretch>
            <a:fillRect/>
          </a:stretch>
        </p:blipFill>
        <p:spPr>
          <a:xfrm>
            <a:off x="6125621" y="9591327"/>
            <a:ext cx="6028562" cy="3895566"/>
          </a:xfrm>
          <a:prstGeom prst="rect">
            <a:avLst/>
          </a:prstGeom>
          <a:ln w="12700">
            <a:miter lim="400000"/>
          </a:ln>
        </p:spPr>
      </p:pic>
      <p:pic>
        <p:nvPicPr>
          <p:cNvPr id="66" name="Dame_Judith_Hackitt.png" descr="Dame_Judith_Hackitt.png"/>
          <p:cNvPicPr>
            <a:picLocks noChangeAspect="1"/>
          </p:cNvPicPr>
          <p:nvPr/>
        </p:nvPicPr>
        <p:blipFill>
          <a:blip r:embed="rId8"/>
          <a:srcRect t="1536" b="1536"/>
          <a:stretch>
            <a:fillRect/>
          </a:stretch>
        </p:blipFill>
        <p:spPr>
          <a:xfrm>
            <a:off x="-1418" y="9591327"/>
            <a:ext cx="6028562" cy="3895566"/>
          </a:xfrm>
          <a:prstGeom prst="rect">
            <a:avLst/>
          </a:prstGeom>
          <a:ln w="12700">
            <a:miter lim="400000"/>
          </a:ln>
        </p:spPr>
      </p:pic>
      <p:sp>
        <p:nvSpPr>
          <p:cNvPr id="67" name="Rectangle"/>
          <p:cNvSpPr/>
          <p:nvPr/>
        </p:nvSpPr>
        <p:spPr>
          <a:xfrm>
            <a:off x="6112902" y="1657467"/>
            <a:ext cx="6053967" cy="3895726"/>
          </a:xfrm>
          <a:prstGeom prst="rect">
            <a:avLst/>
          </a:prstGeom>
          <a:solidFill>
            <a:srgbClr val="F0F0F0"/>
          </a:solidFill>
          <a:ln w="12700">
            <a:miter lim="400000"/>
          </a:ln>
        </p:spPr>
        <p:txBody>
          <a:bodyPr lIns="91437" tIns="91437" rIns="91437" bIns="91437" anchor="ctr"/>
          <a:lstStyle/>
          <a:p>
            <a:endParaRPr/>
          </a:p>
        </p:txBody>
      </p:sp>
      <p:pic>
        <p:nvPicPr>
          <p:cNvPr id="68" name="Image" descr="Image"/>
          <p:cNvPicPr>
            <a:picLocks noChangeAspect="1"/>
          </p:cNvPicPr>
          <p:nvPr/>
        </p:nvPicPr>
        <p:blipFill>
          <a:blip r:embed="rId9"/>
          <a:stretch>
            <a:fillRect/>
          </a:stretch>
        </p:blipFill>
        <p:spPr>
          <a:xfrm>
            <a:off x="6887415" y="2558678"/>
            <a:ext cx="4504945" cy="1940903"/>
          </a:xfrm>
          <a:prstGeom prst="rect">
            <a:avLst/>
          </a:prstGeom>
          <a:ln w="12700">
            <a:miter lim="400000"/>
          </a:ln>
        </p:spPr>
      </p:pic>
      <p:pic>
        <p:nvPicPr>
          <p:cNvPr id="69" name="Image" descr="Image"/>
          <p:cNvPicPr>
            <a:picLocks noChangeAspect="1"/>
          </p:cNvPicPr>
          <p:nvPr/>
        </p:nvPicPr>
        <p:blipFill>
          <a:blip r:embed="rId10"/>
          <a:stretch>
            <a:fillRect/>
          </a:stretch>
        </p:blipFill>
        <p:spPr>
          <a:xfrm>
            <a:off x="13791333" y="2259650"/>
            <a:ext cx="3103589" cy="2538959"/>
          </a:xfrm>
          <a:prstGeom prst="rect">
            <a:avLst/>
          </a:prstGeom>
          <a:ln w="12700">
            <a:miter lim="400000"/>
          </a:ln>
        </p:spPr>
      </p:pic>
      <p:sp>
        <p:nvSpPr>
          <p:cNvPr id="70" name="TextBox 2"/>
          <p:cNvSpPr txBox="1"/>
          <p:nvPr/>
        </p:nvSpPr>
        <p:spPr>
          <a:xfrm>
            <a:off x="18345661" y="3075741"/>
            <a:ext cx="6028532" cy="906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spAutoFit/>
          </a:bodyPr>
          <a:lstStyle>
            <a:lvl1pPr algn="ctr">
              <a:defRPr sz="4800">
                <a:solidFill>
                  <a:srgbClr val="FFFFFF"/>
                </a:solidFill>
                <a:latin typeface="Gill Sans SemiBold"/>
                <a:ea typeface="Gill Sans SemiBold"/>
                <a:cs typeface="Gill Sans SemiBold"/>
                <a:sym typeface="Gill Sans SemiBold"/>
              </a:defRPr>
            </a:lvl1pPr>
          </a:lstStyle>
          <a:p>
            <a:r>
              <a:t>ASSURANCE</a:t>
            </a:r>
          </a:p>
        </p:txBody>
      </p:sp>
      <p:pic>
        <p:nvPicPr>
          <p:cNvPr id="71" name="Grenfell.jpeg" descr="Grenfell.jpeg"/>
          <p:cNvPicPr>
            <a:picLocks noChangeAspect="1"/>
          </p:cNvPicPr>
          <p:nvPr/>
        </p:nvPicPr>
        <p:blipFill>
          <a:blip r:embed="rId11"/>
          <a:srcRect l="24432" r="24432"/>
          <a:stretch>
            <a:fillRect/>
          </a:stretch>
        </p:blipFill>
        <p:spPr>
          <a:xfrm>
            <a:off x="-1420" y="1657467"/>
            <a:ext cx="6028562" cy="7859552"/>
          </a:xfrm>
          <a:prstGeom prst="rect">
            <a:avLst/>
          </a:prstGeom>
          <a:ln w="12700">
            <a:miter lim="400000"/>
          </a:ln>
        </p:spPr>
      </p:pic>
      <p:sp>
        <p:nvSpPr>
          <p:cNvPr id="72" name="CHALLENGE AND CHANGE"/>
          <p:cNvSpPr txBox="1"/>
          <p:nvPr/>
        </p:nvSpPr>
        <p:spPr>
          <a:xfrm>
            <a:off x="8157411" y="6311115"/>
            <a:ext cx="8069178" cy="25222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pPr algn="ctr">
              <a:lnSpc>
                <a:spcPct val="83000"/>
              </a:lnSpc>
              <a:defRPr sz="6000" cap="all" spc="-136">
                <a:solidFill>
                  <a:srgbClr val="535353"/>
                </a:solidFill>
                <a:latin typeface="Gill Sans Light"/>
                <a:ea typeface="Gill Sans Light"/>
                <a:cs typeface="Gill Sans Light"/>
                <a:sym typeface="Gill Sans Light"/>
              </a:defRPr>
            </a:pPr>
            <a:r>
              <a:t>CHALLENGE</a:t>
            </a:r>
            <a:br/>
            <a:r>
              <a:t>AND CHANGE</a:t>
            </a:r>
          </a:p>
        </p:txBody>
      </p:sp>
      <p:sp>
        <p:nvSpPr>
          <p:cNvPr id="73" name="INSERT YOUR LOGO HERE"/>
          <p:cNvSpPr txBox="1"/>
          <p:nvPr/>
        </p:nvSpPr>
        <p:spPr>
          <a:xfrm>
            <a:off x="18803791" y="582301"/>
            <a:ext cx="4977062" cy="8342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ctr">
              <a:spcBef>
                <a:spcPts val="600"/>
              </a:spcBef>
              <a:defRPr sz="2200">
                <a:solidFill>
                  <a:srgbClr val="535353"/>
                </a:solidFill>
                <a:latin typeface="Gill Sans Light"/>
                <a:ea typeface="Gill Sans Light"/>
                <a:cs typeface="Gill Sans Light"/>
                <a:sym typeface="Gill Sans Light"/>
              </a:defRPr>
            </a:lvl1pPr>
          </a:lstStyle>
          <a:p>
            <a:r>
              <a:t>INSERT YOUR LOGO HERE</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extBox 2"/>
          <p:cNvSpPr txBox="1"/>
          <p:nvPr/>
        </p:nvSpPr>
        <p:spPr>
          <a:xfrm>
            <a:off x="2719139" y="2493206"/>
            <a:ext cx="16371855" cy="9829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spAutoFit/>
          </a:bodyPr>
          <a:lstStyle>
            <a:lvl1pPr>
              <a:defRPr sz="5300">
                <a:solidFill>
                  <a:srgbClr val="F6A704"/>
                </a:solidFill>
                <a:latin typeface="Gill Sans SemiBold"/>
                <a:ea typeface="Gill Sans SemiBold"/>
                <a:cs typeface="Gill Sans SemiBold"/>
                <a:sym typeface="Gill Sans SemiBold"/>
              </a:defRPr>
            </a:lvl1pPr>
          </a:lstStyle>
          <a:p>
            <a:r>
              <a:t>Examples of headlines about the industry…</a:t>
            </a:r>
          </a:p>
        </p:txBody>
      </p:sp>
      <p:sp>
        <p:nvSpPr>
          <p:cNvPr id="76" name="TextBox 3"/>
          <p:cNvSpPr txBox="1"/>
          <p:nvPr/>
        </p:nvSpPr>
        <p:spPr>
          <a:xfrm>
            <a:off x="5907414" y="4281220"/>
            <a:ext cx="14190730" cy="74218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spAutoFit/>
          </a:bodyPr>
          <a:lstStyle/>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rPr>
                <a:latin typeface="Gill Sans SemiBold"/>
                <a:ea typeface="Gill Sans SemiBold"/>
                <a:cs typeface="Gill Sans SemiBold"/>
                <a:sym typeface="Gill Sans SemiBold"/>
              </a:rPr>
              <a:t>Makers of Grenfell cladding abused testing regimes, inquiry told </a:t>
            </a:r>
            <a:br/>
            <a:r>
              <a:t>The Guardian Nov 2020</a:t>
            </a:r>
          </a:p>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rPr>
                <a:latin typeface="Gill Sans SemiBold"/>
                <a:ea typeface="Gill Sans SemiBold"/>
                <a:cs typeface="Gill Sans SemiBold"/>
                <a:sym typeface="Gill Sans SemiBold"/>
              </a:rPr>
              <a:t>Grenfell fire: focus shifts to possible criminal convictions as inquiry ends </a:t>
            </a:r>
            <a:br/>
            <a:r>
              <a:t>The Guardian Nov 2022</a:t>
            </a:r>
          </a:p>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rPr>
                <a:latin typeface="Gill Sans SemiBold"/>
                <a:ea typeface="Gill Sans SemiBold"/>
                <a:cs typeface="Gill Sans SemiBold"/>
                <a:sym typeface="Gill Sans SemiBold"/>
              </a:rPr>
              <a:t>Product manufacturers must regain confidence </a:t>
            </a:r>
            <a:br/>
            <a:r>
              <a:t>Building Nov 2020</a:t>
            </a:r>
          </a:p>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rPr>
                <a:latin typeface="Gill Sans SemiBold"/>
                <a:ea typeface="Gill Sans SemiBold"/>
                <a:cs typeface="Gill Sans SemiBold"/>
                <a:sym typeface="Gill Sans SemiBold"/>
              </a:rPr>
              <a:t>Gove turns on suppliers as 35 developers sign safety pledge </a:t>
            </a:r>
            <a:br/>
            <a:r>
              <a:t>Construction Enquirer Feb 2022</a:t>
            </a:r>
          </a:p>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rPr>
                <a:latin typeface="Gill Sans SemiBold"/>
                <a:ea typeface="Gill Sans SemiBold"/>
                <a:cs typeface="Gill Sans SemiBold"/>
                <a:sym typeface="Gill Sans SemiBold"/>
              </a:rPr>
              <a:t>Pay up or you'll be banned: Gove orders cladding firms to foot the bill </a:t>
            </a:r>
            <a:br/>
            <a:r>
              <a:t>Daily Mail Jan 2022</a:t>
            </a:r>
          </a:p>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rPr>
                <a:latin typeface="Gill Sans SemiBold"/>
                <a:ea typeface="Gill Sans SemiBold"/>
                <a:cs typeface="Gill Sans SemiBold"/>
                <a:sym typeface="Gill Sans SemiBold"/>
              </a:rPr>
              <a:t>Gove vows to pursue material suppliers for building safety cost </a:t>
            </a:r>
            <a:br/>
            <a:r>
              <a:t>Construction Enquirer Apr 2022</a:t>
            </a:r>
          </a:p>
        </p:txBody>
      </p:sp>
      <p:sp>
        <p:nvSpPr>
          <p:cNvPr id="77" name="INSERT YOUR LOGO HERE"/>
          <p:cNvSpPr txBox="1"/>
          <p:nvPr/>
        </p:nvSpPr>
        <p:spPr>
          <a:xfrm>
            <a:off x="18803791" y="582301"/>
            <a:ext cx="4977062" cy="8342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ctr">
              <a:spcBef>
                <a:spcPts val="600"/>
              </a:spcBef>
              <a:defRPr sz="2200">
                <a:solidFill>
                  <a:srgbClr val="535353"/>
                </a:solidFill>
                <a:latin typeface="Gill Sans Light"/>
                <a:ea typeface="Gill Sans Light"/>
                <a:cs typeface="Gill Sans Light"/>
                <a:sym typeface="Gill Sans Light"/>
              </a:defRPr>
            </a:lvl1pPr>
          </a:lstStyle>
          <a:p>
            <a:r>
              <a:t>INSERT YOUR LOGO HERE</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TextBox 2"/>
          <p:cNvSpPr txBox="1"/>
          <p:nvPr/>
        </p:nvSpPr>
        <p:spPr>
          <a:xfrm>
            <a:off x="4006072" y="4084939"/>
            <a:ext cx="16371855" cy="9829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spAutoFit/>
          </a:bodyPr>
          <a:lstStyle>
            <a:lvl1pPr algn="ctr">
              <a:defRPr sz="5300">
                <a:solidFill>
                  <a:srgbClr val="F6A704"/>
                </a:solidFill>
                <a:latin typeface="Gill Sans SemiBold"/>
                <a:ea typeface="Gill Sans SemiBold"/>
                <a:cs typeface="Gill Sans SemiBold"/>
                <a:sym typeface="Gill Sans SemiBold"/>
              </a:defRPr>
            </a:lvl1pPr>
          </a:lstStyle>
          <a:p>
            <a:r>
              <a:t>We are responsible for every product we invoice</a:t>
            </a:r>
          </a:p>
        </p:txBody>
      </p:sp>
      <p:sp>
        <p:nvSpPr>
          <p:cNvPr id="80" name="TextBox 3"/>
          <p:cNvSpPr txBox="1"/>
          <p:nvPr/>
        </p:nvSpPr>
        <p:spPr>
          <a:xfrm>
            <a:off x="5125706" y="5937248"/>
            <a:ext cx="14367008" cy="3192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spAutoFit/>
          </a:bodyPr>
          <a:lstStyle/>
          <a:p>
            <a:pPr algn="ctr">
              <a:defRPr sz="3900">
                <a:solidFill>
                  <a:srgbClr val="535353"/>
                </a:solidFill>
                <a:latin typeface="Gill Sans Light"/>
                <a:ea typeface="Gill Sans Light"/>
                <a:cs typeface="Gill Sans Light"/>
                <a:sym typeface="Gill Sans Light"/>
              </a:defRPr>
            </a:pPr>
            <a:r>
              <a:t>‘Those who design, build, manage, modify or in other ways have an </a:t>
            </a:r>
          </a:p>
          <a:p>
            <a:pPr algn="ctr">
              <a:defRPr sz="3900">
                <a:solidFill>
                  <a:srgbClr val="535353"/>
                </a:solidFill>
                <a:latin typeface="Gill Sans Light"/>
                <a:ea typeface="Gill Sans Light"/>
                <a:cs typeface="Gill Sans Light"/>
                <a:sym typeface="Gill Sans Light"/>
              </a:defRPr>
            </a:pPr>
            <a:r>
              <a:t>influence on the integrity of buildings – especially those who are in </a:t>
            </a:r>
          </a:p>
          <a:p>
            <a:pPr algn="ctr">
              <a:defRPr sz="3900">
                <a:solidFill>
                  <a:srgbClr val="535353"/>
                </a:solidFill>
                <a:latin typeface="Gill Sans Light"/>
                <a:ea typeface="Gill Sans Light"/>
                <a:cs typeface="Gill Sans Light"/>
                <a:sym typeface="Gill Sans Light"/>
              </a:defRPr>
            </a:pPr>
            <a:r>
              <a:t>multiple occupancy  – all need to feel responsibility for delivering </a:t>
            </a:r>
          </a:p>
          <a:p>
            <a:pPr algn="ctr">
              <a:defRPr sz="3900">
                <a:solidFill>
                  <a:srgbClr val="535353"/>
                </a:solidFill>
                <a:latin typeface="Gill Sans Light"/>
                <a:ea typeface="Gill Sans Light"/>
                <a:cs typeface="Gill Sans Light"/>
                <a:sym typeface="Gill Sans Light"/>
              </a:defRPr>
            </a:pPr>
            <a:r>
              <a:t>quality and safety and they need to be held accountable.’</a:t>
            </a:r>
          </a:p>
          <a:p>
            <a:pPr algn="ctr">
              <a:spcBef>
                <a:spcPts val="2400"/>
              </a:spcBef>
              <a:defRPr sz="3200">
                <a:solidFill>
                  <a:srgbClr val="535353"/>
                </a:solidFill>
                <a:latin typeface="Gill Sans Light"/>
                <a:ea typeface="Gill Sans Light"/>
                <a:cs typeface="Gill Sans Light"/>
                <a:sym typeface="Gill Sans Light"/>
              </a:defRPr>
            </a:pPr>
            <a:r>
              <a:t>Dame Judith Hackitt DBE</a:t>
            </a:r>
          </a:p>
        </p:txBody>
      </p:sp>
      <p:sp>
        <p:nvSpPr>
          <p:cNvPr id="81" name="INSERT YOUR LOGO HERE"/>
          <p:cNvSpPr txBox="1"/>
          <p:nvPr/>
        </p:nvSpPr>
        <p:spPr>
          <a:xfrm>
            <a:off x="18803791" y="582301"/>
            <a:ext cx="4977062" cy="8342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ctr">
              <a:spcBef>
                <a:spcPts val="600"/>
              </a:spcBef>
              <a:defRPr sz="2200">
                <a:solidFill>
                  <a:srgbClr val="535353"/>
                </a:solidFill>
                <a:latin typeface="Gill Sans Light"/>
                <a:ea typeface="Gill Sans Light"/>
                <a:cs typeface="Gill Sans Light"/>
                <a:sym typeface="Gill Sans Light"/>
              </a:defRPr>
            </a:lvl1pPr>
          </a:lstStyle>
          <a:p>
            <a:r>
              <a:t>INSERT YOUR LOGO HERE</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5" descr="Picture 5"/>
          <p:cNvPicPr>
            <a:picLocks noChangeAspect="1"/>
          </p:cNvPicPr>
          <p:nvPr/>
        </p:nvPicPr>
        <p:blipFill>
          <a:blip r:embed="rId2"/>
          <a:srcRect t="11856" b="1605"/>
          <a:stretch>
            <a:fillRect/>
          </a:stretch>
        </p:blipFill>
        <p:spPr>
          <a:xfrm>
            <a:off x="42" y="1632366"/>
            <a:ext cx="24476261" cy="11914699"/>
          </a:xfrm>
          <a:prstGeom prst="rect">
            <a:avLst/>
          </a:prstGeom>
          <a:ln w="12700">
            <a:miter lim="400000"/>
          </a:ln>
        </p:spPr>
      </p:pic>
      <p:sp>
        <p:nvSpPr>
          <p:cNvPr id="84" name="Rectangle 81"/>
          <p:cNvSpPr/>
          <p:nvPr/>
        </p:nvSpPr>
        <p:spPr>
          <a:xfrm>
            <a:off x="11433364" y="5367158"/>
            <a:ext cx="10946446" cy="4445001"/>
          </a:xfrm>
          <a:prstGeom prst="rect">
            <a:avLst/>
          </a:prstGeom>
          <a:solidFill>
            <a:srgbClr val="FFFFFF"/>
          </a:solidFill>
          <a:ln w="12700">
            <a:miter lim="400000"/>
          </a:ln>
        </p:spPr>
        <p:txBody>
          <a:bodyPr lIns="45719" rIns="45719"/>
          <a:lstStyle/>
          <a:p>
            <a:pPr>
              <a:defRPr sz="1800">
                <a:solidFill>
                  <a:srgbClr val="FFFFFF"/>
                </a:solidFill>
                <a:latin typeface="Century Gothic"/>
                <a:ea typeface="Century Gothic"/>
                <a:cs typeface="Century Gothic"/>
                <a:sym typeface="Century Gothic"/>
              </a:defRPr>
            </a:pPr>
            <a:endParaRPr/>
          </a:p>
        </p:txBody>
      </p:sp>
      <p:sp>
        <p:nvSpPr>
          <p:cNvPr id="85" name="Rectangle 83"/>
          <p:cNvSpPr/>
          <p:nvPr/>
        </p:nvSpPr>
        <p:spPr>
          <a:xfrm>
            <a:off x="11766510" y="5748158"/>
            <a:ext cx="10280152" cy="3683001"/>
          </a:xfrm>
          <a:prstGeom prst="rect">
            <a:avLst/>
          </a:prstGeom>
          <a:ln w="6350" cap="sq">
            <a:solidFill>
              <a:srgbClr val="535353"/>
            </a:solidFill>
            <a:miter/>
          </a:ln>
        </p:spPr>
        <p:txBody>
          <a:bodyPr lIns="45719" rIns="45719"/>
          <a:lstStyle/>
          <a:p>
            <a:pPr>
              <a:defRPr sz="1800">
                <a:solidFill>
                  <a:srgbClr val="FFFFFF"/>
                </a:solidFill>
                <a:latin typeface="Century Gothic"/>
                <a:ea typeface="Century Gothic"/>
                <a:cs typeface="Century Gothic"/>
                <a:sym typeface="Century Gothic"/>
              </a:defRPr>
            </a:pPr>
            <a:endParaRPr/>
          </a:p>
        </p:txBody>
      </p:sp>
      <p:sp>
        <p:nvSpPr>
          <p:cNvPr id="86" name="TextBox 3"/>
          <p:cNvSpPr txBox="1"/>
          <p:nvPr/>
        </p:nvSpPr>
        <p:spPr>
          <a:xfrm>
            <a:off x="11915884" y="6774320"/>
            <a:ext cx="9981407" cy="15544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spAutoFit/>
          </a:bodyPr>
          <a:lstStyle/>
          <a:p>
            <a:pPr algn="ctr">
              <a:defRPr sz="4800">
                <a:solidFill>
                  <a:srgbClr val="535353"/>
                </a:solidFill>
                <a:latin typeface="Gill Sans Light"/>
                <a:ea typeface="Gill Sans Light"/>
                <a:cs typeface="Gill Sans Light"/>
                <a:sym typeface="Gill Sans Light"/>
              </a:defRPr>
            </a:pPr>
            <a:r>
              <a:t>BUSINESS CASE FOR </a:t>
            </a:r>
            <a:br/>
            <a:r>
              <a:t>CCPI AND ETHICAL LEADERSHIP </a:t>
            </a:r>
          </a:p>
        </p:txBody>
      </p:sp>
      <p:sp>
        <p:nvSpPr>
          <p:cNvPr id="87" name="INSERT YOUR LOGO HERE"/>
          <p:cNvSpPr txBox="1"/>
          <p:nvPr/>
        </p:nvSpPr>
        <p:spPr>
          <a:xfrm>
            <a:off x="18803791" y="582301"/>
            <a:ext cx="4977062" cy="8342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ctr">
              <a:spcBef>
                <a:spcPts val="600"/>
              </a:spcBef>
              <a:defRPr sz="2200">
                <a:solidFill>
                  <a:srgbClr val="535353"/>
                </a:solidFill>
                <a:latin typeface="Gill Sans Light"/>
                <a:ea typeface="Gill Sans Light"/>
                <a:cs typeface="Gill Sans Light"/>
                <a:sym typeface="Gill Sans Light"/>
              </a:defRPr>
            </a:lvl1pPr>
          </a:lstStyle>
          <a:p>
            <a:r>
              <a:t>INSERT YOUR LOGO HERE</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extBox 3"/>
          <p:cNvSpPr txBox="1"/>
          <p:nvPr/>
        </p:nvSpPr>
        <p:spPr>
          <a:xfrm>
            <a:off x="2719139" y="2861731"/>
            <a:ext cx="5456391" cy="102412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7" tIns="91437" rIns="91437" bIns="91437">
            <a:spAutoFit/>
          </a:bodyPr>
          <a:lstStyle/>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rPr>
                <a:latin typeface="Gill Sans SemiBold"/>
                <a:ea typeface="Gill Sans SemiBold"/>
                <a:cs typeface="Gill Sans SemiBold"/>
                <a:sym typeface="Gill Sans SemiBold"/>
              </a:rPr>
              <a:t>Our response?</a:t>
            </a:r>
            <a:br/>
            <a:r>
              <a:t>In the current context, there is a clear business case for the need to focus on risk, compliance and related governance and to embed the Code for Construction Product Information and ethical leadership and culture</a:t>
            </a:r>
          </a:p>
          <a:p>
            <a:pPr marL="228600" indent="-228600">
              <a:spcBef>
                <a:spcPts val="2400"/>
              </a:spcBef>
              <a:buSzPct val="100000"/>
              <a:buChar char="•"/>
              <a:defRPr sz="3200">
                <a:solidFill>
                  <a:srgbClr val="535353"/>
                </a:solidFill>
                <a:latin typeface="Gill Sans Light"/>
                <a:ea typeface="Gill Sans Light"/>
                <a:cs typeface="Gill Sans Light"/>
                <a:sym typeface="Gill Sans Light"/>
              </a:defRPr>
            </a:pPr>
            <a:r>
              <a:rPr>
                <a:latin typeface="Gill Sans SemiBold"/>
                <a:ea typeface="Gill Sans SemiBold"/>
                <a:cs typeface="Gill Sans SemiBold"/>
                <a:sym typeface="Gill Sans SemiBold"/>
              </a:rPr>
              <a:t>What is the ROI?</a:t>
            </a:r>
            <a:br/>
            <a:r>
              <a:t>We can address our risks and exposure and bring tangible business benefit by increasing </a:t>
            </a:r>
          </a:p>
          <a:p>
            <a:pPr marL="228600" indent="-228600">
              <a:spcBef>
                <a:spcPts val="2400"/>
              </a:spcBef>
              <a:buSzPct val="100000"/>
              <a:buChar char="•"/>
              <a:defRPr sz="3200">
                <a:solidFill>
                  <a:srgbClr val="535353"/>
                </a:solidFill>
                <a:latin typeface="Gill Sans SemiBold"/>
                <a:ea typeface="Gill Sans SemiBold"/>
                <a:cs typeface="Gill Sans SemiBold"/>
                <a:sym typeface="Gill Sans SemiBold"/>
              </a:defRPr>
            </a:pPr>
            <a:endParaRPr/>
          </a:p>
          <a:p>
            <a:pPr>
              <a:spcBef>
                <a:spcPts val="2400"/>
              </a:spcBef>
              <a:defRPr sz="3200">
                <a:solidFill>
                  <a:srgbClr val="535353"/>
                </a:solidFill>
                <a:latin typeface="Gill Sans SemiBold"/>
                <a:ea typeface="Gill Sans SemiBold"/>
                <a:cs typeface="Gill Sans SemiBold"/>
                <a:sym typeface="Gill Sans SemiBold"/>
              </a:defRPr>
            </a:pPr>
            <a:r>
              <a:t>RESILIENCE</a:t>
            </a:r>
          </a:p>
          <a:p>
            <a:pPr>
              <a:spcBef>
                <a:spcPts val="2400"/>
              </a:spcBef>
              <a:defRPr sz="3200">
                <a:solidFill>
                  <a:srgbClr val="535353"/>
                </a:solidFill>
                <a:latin typeface="Gill Sans SemiBold"/>
                <a:ea typeface="Gill Sans SemiBold"/>
                <a:cs typeface="Gill Sans SemiBold"/>
                <a:sym typeface="Gill Sans SemiBold"/>
              </a:defRPr>
            </a:pPr>
            <a:r>
              <a:t>PRODUCTIVITY</a:t>
            </a:r>
          </a:p>
          <a:p>
            <a:pPr>
              <a:spcBef>
                <a:spcPts val="2400"/>
              </a:spcBef>
              <a:defRPr sz="3200">
                <a:solidFill>
                  <a:srgbClr val="535353"/>
                </a:solidFill>
                <a:latin typeface="Gill Sans Light"/>
                <a:ea typeface="Gill Sans Light"/>
                <a:cs typeface="Gill Sans Light"/>
                <a:sym typeface="Gill Sans Light"/>
              </a:defRPr>
            </a:pPr>
            <a:r>
              <a:rPr>
                <a:latin typeface="Gill Sans SemiBold"/>
                <a:ea typeface="Gill Sans SemiBold"/>
                <a:cs typeface="Gill Sans SemiBold"/>
                <a:sym typeface="Gill Sans SemiBold"/>
              </a:rPr>
              <a:t>GROWTH</a:t>
            </a:r>
            <a:br/>
            <a:endParaRPr/>
          </a:p>
        </p:txBody>
      </p:sp>
      <p:sp>
        <p:nvSpPr>
          <p:cNvPr id="90" name="Rectangle"/>
          <p:cNvSpPr/>
          <p:nvPr/>
        </p:nvSpPr>
        <p:spPr>
          <a:xfrm>
            <a:off x="9392630" y="10172398"/>
            <a:ext cx="13574168" cy="1745754"/>
          </a:xfrm>
          <a:prstGeom prst="rect">
            <a:avLst/>
          </a:prstGeom>
          <a:solidFill>
            <a:srgbClr val="DDDDDD"/>
          </a:solidFill>
          <a:ln w="12700">
            <a:solidFill>
              <a:srgbClr val="F5F6F4">
                <a:alpha val="17000"/>
              </a:srgbClr>
            </a:solidFill>
          </a:ln>
        </p:spPr>
        <p:txBody>
          <a:bodyPr lIns="45719" rIns="45719" anchor="ctr"/>
          <a:lstStyle/>
          <a:p>
            <a:pPr algn="ctr">
              <a:defRPr sz="1800">
                <a:solidFill>
                  <a:srgbClr val="FFFFFF"/>
                </a:solidFill>
                <a:latin typeface="Century Gothic"/>
                <a:ea typeface="Century Gothic"/>
                <a:cs typeface="Century Gothic"/>
                <a:sym typeface="Century Gothic"/>
              </a:defRPr>
            </a:pPr>
            <a:endParaRPr/>
          </a:p>
        </p:txBody>
      </p:sp>
      <p:sp>
        <p:nvSpPr>
          <p:cNvPr id="91" name="BUILDING FOR THE FUTURE…"/>
          <p:cNvSpPr txBox="1"/>
          <p:nvPr/>
        </p:nvSpPr>
        <p:spPr>
          <a:xfrm>
            <a:off x="9392630" y="10565293"/>
            <a:ext cx="13574168" cy="9599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pPr algn="ctr">
              <a:defRPr sz="3200">
                <a:latin typeface="Gill Sans"/>
                <a:ea typeface="Gill Sans"/>
                <a:cs typeface="Gill Sans"/>
                <a:sym typeface="Gill Sans"/>
              </a:defRPr>
            </a:pPr>
            <a:r>
              <a:t>BUILDING FOR THE FUTURE</a:t>
            </a:r>
          </a:p>
          <a:p>
            <a:pPr algn="ctr">
              <a:defRPr sz="3200">
                <a:latin typeface="Gill Sans"/>
                <a:ea typeface="Gill Sans"/>
                <a:cs typeface="Gill Sans"/>
                <a:sym typeface="Gill Sans"/>
              </a:defRPr>
            </a:pPr>
            <a:r>
              <a:t>BUSINESS CASE FOR CCPI AND ETHICAL LEADERSHIP</a:t>
            </a:r>
          </a:p>
        </p:txBody>
      </p:sp>
      <p:sp>
        <p:nvSpPr>
          <p:cNvPr id="92" name="Rectangle"/>
          <p:cNvSpPr/>
          <p:nvPr/>
        </p:nvSpPr>
        <p:spPr>
          <a:xfrm>
            <a:off x="9411092" y="6220730"/>
            <a:ext cx="4296775" cy="1188454"/>
          </a:xfrm>
          <a:prstGeom prst="rect">
            <a:avLst/>
          </a:prstGeom>
          <a:solidFill>
            <a:srgbClr val="F6A704"/>
          </a:solidFill>
          <a:ln w="12700">
            <a:solidFill>
              <a:srgbClr val="F5F6F4">
                <a:alpha val="17000"/>
              </a:srgbClr>
            </a:solidFill>
          </a:ln>
        </p:spPr>
        <p:txBody>
          <a:bodyPr lIns="45719" rIns="45719" anchor="ctr"/>
          <a:lstStyle/>
          <a:p>
            <a:pPr algn="ctr">
              <a:defRPr sz="1900">
                <a:solidFill>
                  <a:srgbClr val="FFFFFF"/>
                </a:solidFill>
                <a:latin typeface="Century Gothic"/>
                <a:ea typeface="Century Gothic"/>
                <a:cs typeface="Century Gothic"/>
                <a:sym typeface="Century Gothic"/>
              </a:defRPr>
            </a:pPr>
            <a:endParaRPr/>
          </a:p>
        </p:txBody>
      </p:sp>
      <p:sp>
        <p:nvSpPr>
          <p:cNvPr id="93" name="REPUTATION MANAGEMENT"/>
          <p:cNvSpPr txBox="1"/>
          <p:nvPr/>
        </p:nvSpPr>
        <p:spPr>
          <a:xfrm>
            <a:off x="9411092" y="6374612"/>
            <a:ext cx="4296775" cy="8806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1900">
                <a:solidFill>
                  <a:srgbClr val="FFFFFF"/>
                </a:solidFill>
                <a:latin typeface="Gill Sans"/>
                <a:ea typeface="Gill Sans"/>
                <a:cs typeface="Gill Sans"/>
                <a:sym typeface="Gill Sans"/>
              </a:defRPr>
            </a:lvl1pPr>
          </a:lstStyle>
          <a:p>
            <a:r>
              <a:t>REPUTATION MANAGEMENT</a:t>
            </a:r>
          </a:p>
        </p:txBody>
      </p:sp>
      <p:sp>
        <p:nvSpPr>
          <p:cNvPr id="94" name="Triangle"/>
          <p:cNvSpPr/>
          <p:nvPr/>
        </p:nvSpPr>
        <p:spPr>
          <a:xfrm>
            <a:off x="9392631" y="3871166"/>
            <a:ext cx="4333698" cy="2264445"/>
          </a:xfrm>
          <a:prstGeom prst="triangle">
            <a:avLst/>
          </a:prstGeom>
          <a:solidFill>
            <a:srgbClr val="F6A704"/>
          </a:solidFill>
          <a:ln w="12700">
            <a:solidFill>
              <a:srgbClr val="F5F6F4">
                <a:alpha val="17000"/>
              </a:srgbClr>
            </a:solidFill>
          </a:ln>
        </p:spPr>
        <p:txBody>
          <a:bodyPr lIns="45719" rIns="45719" anchor="ctr"/>
          <a:lstStyle/>
          <a:p>
            <a:pPr algn="ctr">
              <a:defRPr sz="2500">
                <a:solidFill>
                  <a:srgbClr val="FFFFFF"/>
                </a:solidFill>
                <a:latin typeface="Century Gothic"/>
                <a:ea typeface="Century Gothic"/>
                <a:cs typeface="Century Gothic"/>
                <a:sym typeface="Century Gothic"/>
              </a:defRPr>
            </a:pPr>
            <a:endParaRPr/>
          </a:p>
        </p:txBody>
      </p:sp>
      <p:sp>
        <p:nvSpPr>
          <p:cNvPr id="95" name="RESILIENCE"/>
          <p:cNvSpPr txBox="1"/>
          <p:nvPr/>
        </p:nvSpPr>
        <p:spPr>
          <a:xfrm>
            <a:off x="10476056" y="5408259"/>
            <a:ext cx="2166849" cy="4845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500" b="1">
                <a:solidFill>
                  <a:srgbClr val="FFFFFF"/>
                </a:solidFill>
                <a:latin typeface="Gill Sans"/>
                <a:ea typeface="Gill Sans"/>
                <a:cs typeface="Gill Sans"/>
                <a:sym typeface="Gill Sans"/>
              </a:defRPr>
            </a:lvl1pPr>
          </a:lstStyle>
          <a:p>
            <a:r>
              <a:t>RESILIENCE</a:t>
            </a:r>
          </a:p>
        </p:txBody>
      </p:sp>
      <p:sp>
        <p:nvSpPr>
          <p:cNvPr id="96" name="Triangle"/>
          <p:cNvSpPr/>
          <p:nvPr/>
        </p:nvSpPr>
        <p:spPr>
          <a:xfrm>
            <a:off x="13983927" y="3871166"/>
            <a:ext cx="4381097" cy="2264445"/>
          </a:xfrm>
          <a:prstGeom prst="triangle">
            <a:avLst/>
          </a:prstGeom>
          <a:solidFill>
            <a:srgbClr val="71A187"/>
          </a:solidFill>
          <a:ln w="12700">
            <a:solidFill>
              <a:srgbClr val="F5F6F4">
                <a:alpha val="17000"/>
              </a:srgbClr>
            </a:solidFill>
          </a:ln>
        </p:spPr>
        <p:txBody>
          <a:bodyPr lIns="45719" rIns="45719" anchor="ctr"/>
          <a:lstStyle/>
          <a:p>
            <a:pPr algn="ctr">
              <a:defRPr sz="2500">
                <a:solidFill>
                  <a:srgbClr val="FFFFFF"/>
                </a:solidFill>
                <a:latin typeface="Century Gothic"/>
                <a:ea typeface="Century Gothic"/>
                <a:cs typeface="Century Gothic"/>
                <a:sym typeface="Century Gothic"/>
              </a:defRPr>
            </a:pPr>
            <a:endParaRPr/>
          </a:p>
        </p:txBody>
      </p:sp>
      <p:sp>
        <p:nvSpPr>
          <p:cNvPr id="97" name="GROWTH"/>
          <p:cNvSpPr txBox="1"/>
          <p:nvPr/>
        </p:nvSpPr>
        <p:spPr>
          <a:xfrm>
            <a:off x="15079202" y="5408259"/>
            <a:ext cx="2190548" cy="4845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500" b="1">
                <a:solidFill>
                  <a:srgbClr val="FFFFFF"/>
                </a:solidFill>
                <a:latin typeface="Gill Sans"/>
                <a:ea typeface="Gill Sans"/>
                <a:cs typeface="Gill Sans"/>
                <a:sym typeface="Gill Sans"/>
              </a:defRPr>
            </a:lvl1pPr>
          </a:lstStyle>
          <a:p>
            <a:r>
              <a:t>GROWTH</a:t>
            </a:r>
          </a:p>
        </p:txBody>
      </p:sp>
      <p:sp>
        <p:nvSpPr>
          <p:cNvPr id="98" name="Rectangle"/>
          <p:cNvSpPr/>
          <p:nvPr/>
        </p:nvSpPr>
        <p:spPr>
          <a:xfrm>
            <a:off x="14002390" y="6220730"/>
            <a:ext cx="4344172" cy="1188454"/>
          </a:xfrm>
          <a:prstGeom prst="rect">
            <a:avLst/>
          </a:prstGeom>
          <a:solidFill>
            <a:srgbClr val="71A187"/>
          </a:solidFill>
          <a:ln w="12700">
            <a:solidFill>
              <a:srgbClr val="F5F6F4">
                <a:alpha val="17000"/>
              </a:srgbClr>
            </a:solidFill>
          </a:ln>
        </p:spPr>
        <p:txBody>
          <a:bodyPr lIns="45719" rIns="45719" anchor="ctr"/>
          <a:lstStyle/>
          <a:p>
            <a:pPr algn="ctr">
              <a:defRPr sz="1900">
                <a:solidFill>
                  <a:srgbClr val="FFFFFF"/>
                </a:solidFill>
                <a:latin typeface="Century Gothic"/>
                <a:ea typeface="Century Gothic"/>
                <a:cs typeface="Century Gothic"/>
                <a:sym typeface="Century Gothic"/>
              </a:defRPr>
            </a:pPr>
            <a:endParaRPr/>
          </a:p>
        </p:txBody>
      </p:sp>
      <p:sp>
        <p:nvSpPr>
          <p:cNvPr id="99" name="STRENGTHENS BRAND"/>
          <p:cNvSpPr txBox="1"/>
          <p:nvPr/>
        </p:nvSpPr>
        <p:spPr>
          <a:xfrm>
            <a:off x="14002390" y="6572687"/>
            <a:ext cx="4344172" cy="4845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1900">
                <a:solidFill>
                  <a:srgbClr val="FFFFFF"/>
                </a:solidFill>
                <a:latin typeface="Gill Sans"/>
                <a:ea typeface="Gill Sans"/>
                <a:cs typeface="Gill Sans"/>
                <a:sym typeface="Gill Sans"/>
              </a:defRPr>
            </a:lvl1pPr>
          </a:lstStyle>
          <a:p>
            <a:r>
              <a:t>STRENGTHENS BRAND</a:t>
            </a:r>
          </a:p>
        </p:txBody>
      </p:sp>
      <p:sp>
        <p:nvSpPr>
          <p:cNvPr id="100" name="Triangle"/>
          <p:cNvSpPr/>
          <p:nvPr/>
        </p:nvSpPr>
        <p:spPr>
          <a:xfrm>
            <a:off x="18609922" y="3871166"/>
            <a:ext cx="4381097" cy="2264445"/>
          </a:xfrm>
          <a:prstGeom prst="triangle">
            <a:avLst/>
          </a:prstGeom>
          <a:solidFill>
            <a:srgbClr val="7998AC"/>
          </a:solidFill>
          <a:ln w="12700">
            <a:solidFill>
              <a:srgbClr val="F5F6F4">
                <a:alpha val="17000"/>
              </a:srgbClr>
            </a:solidFill>
          </a:ln>
        </p:spPr>
        <p:txBody>
          <a:bodyPr lIns="45719" rIns="45719" anchor="ctr"/>
          <a:lstStyle/>
          <a:p>
            <a:pPr algn="ctr">
              <a:defRPr sz="2500">
                <a:solidFill>
                  <a:srgbClr val="FFFFFF"/>
                </a:solidFill>
                <a:latin typeface="Century Gothic"/>
                <a:ea typeface="Century Gothic"/>
                <a:cs typeface="Century Gothic"/>
                <a:sym typeface="Century Gothic"/>
              </a:defRPr>
            </a:pPr>
            <a:endParaRPr/>
          </a:p>
        </p:txBody>
      </p:sp>
      <p:sp>
        <p:nvSpPr>
          <p:cNvPr id="101" name="PRODUCTIVITY"/>
          <p:cNvSpPr txBox="1"/>
          <p:nvPr/>
        </p:nvSpPr>
        <p:spPr>
          <a:xfrm>
            <a:off x="18638287" y="5210183"/>
            <a:ext cx="4324368" cy="8806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2500" b="1">
                <a:solidFill>
                  <a:srgbClr val="FFFFFF"/>
                </a:solidFill>
                <a:latin typeface="Gill Sans"/>
                <a:ea typeface="Gill Sans"/>
                <a:cs typeface="Gill Sans"/>
                <a:sym typeface="Gill Sans"/>
              </a:defRPr>
            </a:lvl1pPr>
          </a:lstStyle>
          <a:p>
            <a:r>
              <a:t>PRODUCTIVITY</a:t>
            </a:r>
          </a:p>
        </p:txBody>
      </p:sp>
      <p:sp>
        <p:nvSpPr>
          <p:cNvPr id="102" name="Rectangle"/>
          <p:cNvSpPr/>
          <p:nvPr/>
        </p:nvSpPr>
        <p:spPr>
          <a:xfrm>
            <a:off x="18628385" y="6220730"/>
            <a:ext cx="4344173" cy="1188454"/>
          </a:xfrm>
          <a:prstGeom prst="rect">
            <a:avLst/>
          </a:prstGeom>
          <a:solidFill>
            <a:srgbClr val="7998AC"/>
          </a:solidFill>
          <a:ln w="12700">
            <a:solidFill>
              <a:srgbClr val="F5F6F4">
                <a:alpha val="17000"/>
              </a:srgbClr>
            </a:solidFill>
          </a:ln>
        </p:spPr>
        <p:txBody>
          <a:bodyPr lIns="45719" rIns="45719" anchor="ctr"/>
          <a:lstStyle/>
          <a:p>
            <a:pPr algn="ctr">
              <a:defRPr sz="1900">
                <a:solidFill>
                  <a:srgbClr val="FFFFFF"/>
                </a:solidFill>
                <a:latin typeface="Century Gothic"/>
                <a:ea typeface="Century Gothic"/>
                <a:cs typeface="Century Gothic"/>
                <a:sym typeface="Century Gothic"/>
              </a:defRPr>
            </a:pPr>
            <a:endParaRPr/>
          </a:p>
        </p:txBody>
      </p:sp>
      <p:sp>
        <p:nvSpPr>
          <p:cNvPr id="103" name="EMPLOYEE SATISFACTION"/>
          <p:cNvSpPr txBox="1"/>
          <p:nvPr/>
        </p:nvSpPr>
        <p:spPr>
          <a:xfrm>
            <a:off x="18628385" y="6374612"/>
            <a:ext cx="4344173" cy="8806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1900">
                <a:solidFill>
                  <a:srgbClr val="FFFFFF"/>
                </a:solidFill>
                <a:latin typeface="Gill Sans"/>
                <a:ea typeface="Gill Sans"/>
                <a:cs typeface="Gill Sans"/>
                <a:sym typeface="Gill Sans"/>
              </a:defRPr>
            </a:lvl1pPr>
          </a:lstStyle>
          <a:p>
            <a:r>
              <a:t>EMPLOYEE SATISFACTION</a:t>
            </a:r>
          </a:p>
        </p:txBody>
      </p:sp>
      <p:sp>
        <p:nvSpPr>
          <p:cNvPr id="104" name="Rectangle"/>
          <p:cNvSpPr/>
          <p:nvPr/>
        </p:nvSpPr>
        <p:spPr>
          <a:xfrm>
            <a:off x="9411092" y="7510062"/>
            <a:ext cx="4296775" cy="1188453"/>
          </a:xfrm>
          <a:prstGeom prst="rect">
            <a:avLst/>
          </a:prstGeom>
          <a:solidFill>
            <a:srgbClr val="F6A704"/>
          </a:solidFill>
          <a:ln w="12700">
            <a:solidFill>
              <a:srgbClr val="F5F6F4">
                <a:alpha val="17000"/>
              </a:srgbClr>
            </a:solidFill>
          </a:ln>
        </p:spPr>
        <p:txBody>
          <a:bodyPr lIns="45719" rIns="45719" anchor="ctr"/>
          <a:lstStyle/>
          <a:p>
            <a:pPr algn="ctr">
              <a:defRPr sz="1900">
                <a:solidFill>
                  <a:srgbClr val="FFFFFF"/>
                </a:solidFill>
                <a:latin typeface="Century Gothic"/>
                <a:ea typeface="Century Gothic"/>
                <a:cs typeface="Century Gothic"/>
                <a:sym typeface="Century Gothic"/>
              </a:defRPr>
            </a:pPr>
            <a:endParaRPr/>
          </a:p>
        </p:txBody>
      </p:sp>
      <p:sp>
        <p:nvSpPr>
          <p:cNvPr id="105" name="REDUCED SUPPLY CHAIN RISK"/>
          <p:cNvSpPr txBox="1"/>
          <p:nvPr/>
        </p:nvSpPr>
        <p:spPr>
          <a:xfrm>
            <a:off x="9411092" y="7663943"/>
            <a:ext cx="4296775" cy="8806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1900">
                <a:solidFill>
                  <a:srgbClr val="FFFFFF"/>
                </a:solidFill>
                <a:latin typeface="Gill Sans"/>
                <a:ea typeface="Gill Sans"/>
                <a:cs typeface="Gill Sans"/>
                <a:sym typeface="Gill Sans"/>
              </a:defRPr>
            </a:lvl1pPr>
          </a:lstStyle>
          <a:p>
            <a:r>
              <a:t>REDUCED SUPPLY CHAIN RISK </a:t>
            </a:r>
          </a:p>
        </p:txBody>
      </p:sp>
      <p:sp>
        <p:nvSpPr>
          <p:cNvPr id="106" name="Rectangle"/>
          <p:cNvSpPr/>
          <p:nvPr/>
        </p:nvSpPr>
        <p:spPr>
          <a:xfrm>
            <a:off x="9411092" y="8799393"/>
            <a:ext cx="4296775" cy="1188454"/>
          </a:xfrm>
          <a:prstGeom prst="rect">
            <a:avLst/>
          </a:prstGeom>
          <a:solidFill>
            <a:srgbClr val="F6A704"/>
          </a:solidFill>
          <a:ln w="12700">
            <a:solidFill>
              <a:srgbClr val="F5F6F4">
                <a:alpha val="17000"/>
              </a:srgbClr>
            </a:solidFill>
          </a:ln>
        </p:spPr>
        <p:txBody>
          <a:bodyPr lIns="45719" rIns="45719" anchor="ctr"/>
          <a:lstStyle/>
          <a:p>
            <a:pPr algn="ctr">
              <a:defRPr sz="1900">
                <a:solidFill>
                  <a:srgbClr val="FFFFFF"/>
                </a:solidFill>
                <a:latin typeface="Century Gothic"/>
                <a:ea typeface="Century Gothic"/>
                <a:cs typeface="Century Gothic"/>
                <a:sym typeface="Century Gothic"/>
              </a:defRPr>
            </a:pPr>
            <a:endParaRPr/>
          </a:p>
        </p:txBody>
      </p:sp>
      <p:sp>
        <p:nvSpPr>
          <p:cNvPr id="107" name="REGULATORY COMPLIANCE"/>
          <p:cNvSpPr txBox="1"/>
          <p:nvPr/>
        </p:nvSpPr>
        <p:spPr>
          <a:xfrm>
            <a:off x="9411092" y="8953275"/>
            <a:ext cx="4296775" cy="8806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1900">
                <a:solidFill>
                  <a:srgbClr val="FFFFFF"/>
                </a:solidFill>
                <a:latin typeface="Gill Sans"/>
                <a:ea typeface="Gill Sans"/>
                <a:cs typeface="Gill Sans"/>
                <a:sym typeface="Gill Sans"/>
              </a:defRPr>
            </a:lvl1pPr>
          </a:lstStyle>
          <a:p>
            <a:r>
              <a:t>REGULATORY COMPLIANCE</a:t>
            </a:r>
          </a:p>
        </p:txBody>
      </p:sp>
      <p:sp>
        <p:nvSpPr>
          <p:cNvPr id="108" name="Rectangle"/>
          <p:cNvSpPr/>
          <p:nvPr/>
        </p:nvSpPr>
        <p:spPr>
          <a:xfrm>
            <a:off x="14002390" y="7510062"/>
            <a:ext cx="4344172" cy="1188453"/>
          </a:xfrm>
          <a:prstGeom prst="rect">
            <a:avLst/>
          </a:prstGeom>
          <a:solidFill>
            <a:srgbClr val="71A187"/>
          </a:solidFill>
          <a:ln w="12700">
            <a:solidFill>
              <a:srgbClr val="F5F6F4">
                <a:alpha val="17000"/>
              </a:srgbClr>
            </a:solidFill>
          </a:ln>
        </p:spPr>
        <p:txBody>
          <a:bodyPr lIns="45719" rIns="45719" anchor="ctr"/>
          <a:lstStyle/>
          <a:p>
            <a:pPr algn="ctr">
              <a:defRPr sz="1900">
                <a:solidFill>
                  <a:srgbClr val="FFFFFF"/>
                </a:solidFill>
                <a:latin typeface="Century Gothic"/>
                <a:ea typeface="Century Gothic"/>
                <a:cs typeface="Century Gothic"/>
                <a:sym typeface="Century Gothic"/>
              </a:defRPr>
            </a:pPr>
            <a:endParaRPr/>
          </a:p>
        </p:txBody>
      </p:sp>
      <p:sp>
        <p:nvSpPr>
          <p:cNvPr id="109" name="MARKET DIFFERENTIATION"/>
          <p:cNvSpPr txBox="1"/>
          <p:nvPr/>
        </p:nvSpPr>
        <p:spPr>
          <a:xfrm>
            <a:off x="14002390" y="7862020"/>
            <a:ext cx="4344172" cy="4845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1900">
                <a:solidFill>
                  <a:srgbClr val="FFFFFF"/>
                </a:solidFill>
                <a:latin typeface="Gill Sans"/>
                <a:ea typeface="Gill Sans"/>
                <a:cs typeface="Gill Sans"/>
                <a:sym typeface="Gill Sans"/>
              </a:defRPr>
            </a:lvl1pPr>
          </a:lstStyle>
          <a:p>
            <a:r>
              <a:t>MARKET DIFFERENTIATION</a:t>
            </a:r>
          </a:p>
        </p:txBody>
      </p:sp>
      <p:sp>
        <p:nvSpPr>
          <p:cNvPr id="110" name="Rectangle"/>
          <p:cNvSpPr/>
          <p:nvPr/>
        </p:nvSpPr>
        <p:spPr>
          <a:xfrm>
            <a:off x="14002390" y="8799393"/>
            <a:ext cx="4344172" cy="1188454"/>
          </a:xfrm>
          <a:prstGeom prst="rect">
            <a:avLst/>
          </a:prstGeom>
          <a:solidFill>
            <a:srgbClr val="71A187"/>
          </a:solidFill>
          <a:ln w="12700">
            <a:solidFill>
              <a:srgbClr val="F5F6F4">
                <a:alpha val="17000"/>
              </a:srgbClr>
            </a:solidFill>
          </a:ln>
        </p:spPr>
        <p:txBody>
          <a:bodyPr lIns="45719" rIns="45719" anchor="ctr"/>
          <a:lstStyle/>
          <a:p>
            <a:pPr algn="ctr">
              <a:defRPr sz="1900">
                <a:solidFill>
                  <a:srgbClr val="FFFFFF"/>
                </a:solidFill>
                <a:latin typeface="Century Gothic"/>
                <a:ea typeface="Century Gothic"/>
                <a:cs typeface="Century Gothic"/>
                <a:sym typeface="Century Gothic"/>
              </a:defRPr>
            </a:pPr>
            <a:endParaRPr/>
          </a:p>
        </p:txBody>
      </p:sp>
      <p:sp>
        <p:nvSpPr>
          <p:cNvPr id="111" name="STRATEGIC AGILITY"/>
          <p:cNvSpPr txBox="1"/>
          <p:nvPr/>
        </p:nvSpPr>
        <p:spPr>
          <a:xfrm>
            <a:off x="14002390" y="9151351"/>
            <a:ext cx="4344172" cy="4845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1900">
                <a:solidFill>
                  <a:srgbClr val="FFFFFF"/>
                </a:solidFill>
                <a:latin typeface="Gill Sans"/>
                <a:ea typeface="Gill Sans"/>
                <a:cs typeface="Gill Sans"/>
                <a:sym typeface="Gill Sans"/>
              </a:defRPr>
            </a:lvl1pPr>
          </a:lstStyle>
          <a:p>
            <a:r>
              <a:t>STRATEGIC AGILITY</a:t>
            </a:r>
          </a:p>
        </p:txBody>
      </p:sp>
      <p:sp>
        <p:nvSpPr>
          <p:cNvPr id="112" name="Rectangle"/>
          <p:cNvSpPr/>
          <p:nvPr/>
        </p:nvSpPr>
        <p:spPr>
          <a:xfrm>
            <a:off x="18628385" y="7510062"/>
            <a:ext cx="4344173" cy="1188453"/>
          </a:xfrm>
          <a:prstGeom prst="rect">
            <a:avLst/>
          </a:prstGeom>
          <a:solidFill>
            <a:srgbClr val="7998AC"/>
          </a:solidFill>
          <a:ln w="12700">
            <a:solidFill>
              <a:srgbClr val="F5F6F4">
                <a:alpha val="17000"/>
              </a:srgbClr>
            </a:solidFill>
          </a:ln>
        </p:spPr>
        <p:txBody>
          <a:bodyPr lIns="45719" rIns="45719" anchor="ctr"/>
          <a:lstStyle/>
          <a:p>
            <a:pPr algn="ctr">
              <a:defRPr sz="1900">
                <a:solidFill>
                  <a:srgbClr val="FFFFFF"/>
                </a:solidFill>
                <a:latin typeface="Century Gothic"/>
                <a:ea typeface="Century Gothic"/>
                <a:cs typeface="Century Gothic"/>
                <a:sym typeface="Century Gothic"/>
              </a:defRPr>
            </a:pPr>
            <a:endParaRPr/>
          </a:p>
        </p:txBody>
      </p:sp>
      <p:sp>
        <p:nvSpPr>
          <p:cNvPr id="113" name="POSITIVE STAKEHOLDER RELATIONS"/>
          <p:cNvSpPr txBox="1"/>
          <p:nvPr/>
        </p:nvSpPr>
        <p:spPr>
          <a:xfrm>
            <a:off x="18628385" y="7663943"/>
            <a:ext cx="4344173" cy="8806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1900">
                <a:solidFill>
                  <a:srgbClr val="FFFFFF"/>
                </a:solidFill>
                <a:latin typeface="Gill Sans"/>
                <a:ea typeface="Gill Sans"/>
                <a:cs typeface="Gill Sans"/>
                <a:sym typeface="Gill Sans"/>
              </a:defRPr>
            </a:lvl1pPr>
          </a:lstStyle>
          <a:p>
            <a:r>
              <a:t>POSITIVE STAKEHOLDER RELATIONS</a:t>
            </a:r>
          </a:p>
        </p:txBody>
      </p:sp>
      <p:sp>
        <p:nvSpPr>
          <p:cNvPr id="114" name="Rectangle"/>
          <p:cNvSpPr/>
          <p:nvPr/>
        </p:nvSpPr>
        <p:spPr>
          <a:xfrm>
            <a:off x="18628385" y="8799393"/>
            <a:ext cx="4344173" cy="1188454"/>
          </a:xfrm>
          <a:prstGeom prst="rect">
            <a:avLst/>
          </a:prstGeom>
          <a:solidFill>
            <a:srgbClr val="7998AC"/>
          </a:solidFill>
          <a:ln w="12700">
            <a:solidFill>
              <a:srgbClr val="F5F6F4">
                <a:alpha val="17000"/>
              </a:srgbClr>
            </a:solidFill>
          </a:ln>
        </p:spPr>
        <p:txBody>
          <a:bodyPr lIns="45719" rIns="45719" anchor="ctr"/>
          <a:lstStyle/>
          <a:p>
            <a:pPr algn="ctr">
              <a:defRPr sz="1900">
                <a:solidFill>
                  <a:srgbClr val="FFFFFF"/>
                </a:solidFill>
                <a:latin typeface="Century Gothic"/>
                <a:ea typeface="Century Gothic"/>
                <a:cs typeface="Century Gothic"/>
                <a:sym typeface="Century Gothic"/>
              </a:defRPr>
            </a:pPr>
            <a:endParaRPr/>
          </a:p>
        </p:txBody>
      </p:sp>
      <p:sp>
        <p:nvSpPr>
          <p:cNvPr id="115" name="OPERATIONAL EFFICIENCY"/>
          <p:cNvSpPr txBox="1"/>
          <p:nvPr/>
        </p:nvSpPr>
        <p:spPr>
          <a:xfrm>
            <a:off x="18628385" y="8953275"/>
            <a:ext cx="4344173" cy="8806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a:defRPr sz="1900">
                <a:solidFill>
                  <a:srgbClr val="FFFFFF"/>
                </a:solidFill>
                <a:latin typeface="Gill Sans"/>
                <a:ea typeface="Gill Sans"/>
                <a:cs typeface="Gill Sans"/>
                <a:sym typeface="Gill Sans"/>
              </a:defRPr>
            </a:lvl1pPr>
          </a:lstStyle>
          <a:p>
            <a:r>
              <a:t>OPERATIONAL EFFICIENCY</a:t>
            </a:r>
          </a:p>
        </p:txBody>
      </p:sp>
      <p:sp>
        <p:nvSpPr>
          <p:cNvPr id="116" name="INSERT YOUR LOGO HERE"/>
          <p:cNvSpPr txBox="1"/>
          <p:nvPr/>
        </p:nvSpPr>
        <p:spPr>
          <a:xfrm>
            <a:off x="18803791" y="582301"/>
            <a:ext cx="4977062" cy="8342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ctr">
              <a:spcBef>
                <a:spcPts val="600"/>
              </a:spcBef>
              <a:defRPr sz="2200">
                <a:solidFill>
                  <a:srgbClr val="535353"/>
                </a:solidFill>
                <a:latin typeface="Gill Sans Light"/>
                <a:ea typeface="Gill Sans Light"/>
                <a:cs typeface="Gill Sans Light"/>
                <a:sym typeface="Gill Sans Light"/>
              </a:defRPr>
            </a:lvl1pPr>
          </a:lstStyle>
          <a:p>
            <a:r>
              <a:t>INSERT YOUR LOGO HERE</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38100" dir="5400000" rotWithShape="0">
              <a:srgbClr val="000000">
                <a:alpha val="35000"/>
              </a:srgbClr>
            </a:outerShdw>
          </a:effectLst>
        </a:effectStyle>
        <a:effectStyle>
          <a:effectLst>
            <a:outerShdw blurRad="76200" dist="38100" dir="5400000" rotWithShape="0">
              <a:srgbClr val="000000">
                <a:alpha val="35000"/>
              </a:srgbClr>
            </a:outerShdw>
          </a:effectLst>
        </a:effectStyle>
        <a:effectStyle>
          <a:effectLst>
            <a:outerShdw blurRad="76200" dist="381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76200" dist="38100" dir="5400000" rotWithShape="0">
            <a:srgbClr val="000000">
              <a:alpha val="35000"/>
            </a:srgbClr>
          </a:outerShdw>
        </a:effectLst>
        <a:sp3d/>
      </a:spPr>
      <a:bodyPr rot="0" spcFirstLastPara="1" vertOverflow="overflow" horzOverflow="overflow" vert="horz" wrap="square" lIns="91437" tIns="91437" rIns="91437" bIns="91437"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76200" dist="381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91437" tIns="91437" rIns="91437" bIns="91437"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38100" dir="5400000" rotWithShape="0">
              <a:srgbClr val="000000">
                <a:alpha val="35000"/>
              </a:srgbClr>
            </a:outerShdw>
          </a:effectLst>
        </a:effectStyle>
        <a:effectStyle>
          <a:effectLst>
            <a:outerShdw blurRad="76200" dist="38100" dir="5400000" rotWithShape="0">
              <a:srgbClr val="000000">
                <a:alpha val="35000"/>
              </a:srgbClr>
            </a:outerShdw>
          </a:effectLst>
        </a:effectStyle>
        <a:effectStyle>
          <a:effectLst>
            <a:outerShdw blurRad="76200" dist="381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76200" dist="38100" dir="5400000" rotWithShape="0">
            <a:srgbClr val="000000">
              <a:alpha val="35000"/>
            </a:srgbClr>
          </a:outerShdw>
        </a:effectLst>
        <a:sp3d/>
      </a:spPr>
      <a:bodyPr rot="0" spcFirstLastPara="1" vertOverflow="overflow" horzOverflow="overflow" vert="horz" wrap="square" lIns="91437" tIns="91437" rIns="91437" bIns="91437"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76200" dist="381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91437" tIns="91437" rIns="91437" bIns="91437"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TotalTime>
  <Words>4984</Words>
  <Application>Microsoft Office PowerPoint</Application>
  <PresentationFormat>Custom</PresentationFormat>
  <Paragraphs>359</Paragraphs>
  <Slides>34</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Calibri</vt:lpstr>
      <vt:lpstr>Century Gothic</vt:lpstr>
      <vt:lpstr>Garamond</vt:lpstr>
      <vt:lpstr>Gill Sans</vt:lpstr>
      <vt:lpstr>Gill Sans Light</vt:lpstr>
      <vt:lpstr>Gill Sans SemiBold</vt:lpstr>
      <vt:lpstr>Helvetica</vt:lpstr>
      <vt:lpstr>Office Theme</vt:lpstr>
      <vt:lpstr>Building for  the future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for  the future</dc:title>
  <dc:creator>CPAUser</dc:creator>
  <cp:lastModifiedBy>Matthew McKeown</cp:lastModifiedBy>
  <cp:revision>1</cp:revision>
  <dcterms:modified xsi:type="dcterms:W3CDTF">2023-03-17T16:51:39Z</dcterms:modified>
</cp:coreProperties>
</file>